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42"/>
  </p:notesMasterIdLst>
  <p:sldIdLst>
    <p:sldId id="256" r:id="rId2"/>
    <p:sldId id="293" r:id="rId3"/>
    <p:sldId id="258" r:id="rId4"/>
    <p:sldId id="259" r:id="rId5"/>
    <p:sldId id="264" r:id="rId6"/>
    <p:sldId id="260" r:id="rId7"/>
    <p:sldId id="257" r:id="rId8"/>
    <p:sldId id="261" r:id="rId9"/>
    <p:sldId id="298" r:id="rId10"/>
    <p:sldId id="269" r:id="rId11"/>
    <p:sldId id="265" r:id="rId12"/>
    <p:sldId id="266" r:id="rId13"/>
    <p:sldId id="267" r:id="rId14"/>
    <p:sldId id="268" r:id="rId15"/>
    <p:sldId id="270" r:id="rId16"/>
    <p:sldId id="274" r:id="rId17"/>
    <p:sldId id="275" r:id="rId18"/>
    <p:sldId id="276" r:id="rId19"/>
    <p:sldId id="277" r:id="rId20"/>
    <p:sldId id="271" r:id="rId21"/>
    <p:sldId id="272" r:id="rId22"/>
    <p:sldId id="279" r:id="rId23"/>
    <p:sldId id="280" r:id="rId24"/>
    <p:sldId id="278" r:id="rId25"/>
    <p:sldId id="283" r:id="rId26"/>
    <p:sldId id="284" r:id="rId27"/>
    <p:sldId id="285" r:id="rId28"/>
    <p:sldId id="286" r:id="rId29"/>
    <p:sldId id="287" r:id="rId30"/>
    <p:sldId id="273" r:id="rId31"/>
    <p:sldId id="282" r:id="rId32"/>
    <p:sldId id="281" r:id="rId33"/>
    <p:sldId id="296" r:id="rId34"/>
    <p:sldId id="294" r:id="rId35"/>
    <p:sldId id="288" r:id="rId36"/>
    <p:sldId id="297" r:id="rId37"/>
    <p:sldId id="295" r:id="rId38"/>
    <p:sldId id="299" r:id="rId39"/>
    <p:sldId id="300" r:id="rId40"/>
    <p:sldId id="289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B8F0A-70A7-4976-A961-50D06D74CB87}" type="datetimeFigureOut">
              <a:rPr lang="nl-BE" smtClean="0"/>
              <a:t>9/05/2017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F487B-B5C3-47D4-BE1B-CD6BDF528CA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5050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F487B-B5C3-47D4-BE1B-CD6BDF528CAD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3326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62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1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627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7254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361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4210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146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311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76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997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4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33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2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128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25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974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Koen.dewulf@dorpsbelangen.be" TargetMode="External"/><Relationship Id="rId2" Type="http://schemas.openxmlformats.org/officeDocument/2006/relationships/hyperlink" Target="mailto:Agnes.voet@dorpsbelangen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3400" y="716097"/>
            <a:ext cx="6781800" cy="1487277"/>
          </a:xfrm>
        </p:spPr>
        <p:txBody>
          <a:bodyPr>
            <a:normAutofit/>
          </a:bodyPr>
          <a:lstStyle/>
          <a:p>
            <a:r>
              <a:rPr lang="nl-BE" sz="5400" dirty="0" smtClean="0"/>
              <a:t>De parochiekerk</a:t>
            </a:r>
            <a:endParaRPr lang="nl-BE" sz="54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5687" y="4063735"/>
            <a:ext cx="4704202" cy="2557401"/>
          </a:xfrm>
        </p:spPr>
        <p:txBody>
          <a:bodyPr>
            <a:normAutofit/>
          </a:bodyPr>
          <a:lstStyle/>
          <a:p>
            <a:r>
              <a:rPr lang="nl-BE" dirty="0" smtClean="0"/>
              <a:t>Vormingspakket opgemaakt door</a:t>
            </a:r>
          </a:p>
          <a:p>
            <a:endParaRPr lang="nl-BE" dirty="0"/>
          </a:p>
          <a:p>
            <a:endParaRPr lang="nl-BE" dirty="0" smtClean="0"/>
          </a:p>
          <a:p>
            <a:pPr>
              <a:spcAft>
                <a:spcPts val="0"/>
              </a:spcAft>
            </a:pPr>
            <a:endParaRPr lang="nl-BE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BE" sz="1900" dirty="0" smtClean="0"/>
              <a:t>in samenwerking met CRKC</a:t>
            </a:r>
          </a:p>
          <a:p>
            <a:pPr>
              <a:spcAft>
                <a:spcPts val="0"/>
              </a:spcAft>
            </a:pPr>
            <a:r>
              <a:rPr lang="nl-BE" sz="1250" dirty="0" smtClean="0"/>
              <a:t>(Centrum voor Religieuze Kunst en Cultuur) </a:t>
            </a:r>
            <a:endParaRPr lang="nl-BE" sz="1250" dirty="0"/>
          </a:p>
        </p:txBody>
      </p:sp>
      <p:sp>
        <p:nvSpPr>
          <p:cNvPr id="6" name="Rechthoek 5"/>
          <p:cNvSpPr/>
          <p:nvPr/>
        </p:nvSpPr>
        <p:spPr>
          <a:xfrm>
            <a:off x="5476009" y="5558440"/>
            <a:ext cx="366799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350" b="1" dirty="0"/>
              <a:t>Met de steun van de Vlaamse overheid, </a:t>
            </a:r>
          </a:p>
          <a:p>
            <a:r>
              <a:rPr lang="nl-BE" sz="1350" b="1" dirty="0"/>
              <a:t>de Provinciale Landbouwkamer, SOM en </a:t>
            </a:r>
          </a:p>
          <a:p>
            <a:r>
              <a:rPr lang="nl-BE" sz="1350" b="1" dirty="0"/>
              <a:t>de Koning Boudewijnstichting.</a:t>
            </a:r>
            <a:endParaRPr lang="nl-BE" sz="135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04653"/>
            <a:ext cx="4437185" cy="96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8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349" y="1157689"/>
            <a:ext cx="8280093" cy="2081269"/>
          </a:xfrm>
        </p:spPr>
        <p:txBody>
          <a:bodyPr>
            <a:normAutofit/>
          </a:bodyPr>
          <a:lstStyle/>
          <a:p>
            <a:r>
              <a:rPr lang="nl-BE" sz="4000" b="1" dirty="0" smtClean="0"/>
              <a:t>Reeds beweging rond de toekomst van parochiekerken?</a:t>
            </a:r>
            <a:endParaRPr lang="nl-NL" sz="4000" b="1" dirty="0"/>
          </a:p>
        </p:txBody>
      </p:sp>
      <p:grpSp>
        <p:nvGrpSpPr>
          <p:cNvPr id="4" name="Groep 3"/>
          <p:cNvGrpSpPr/>
          <p:nvPr/>
        </p:nvGrpSpPr>
        <p:grpSpPr>
          <a:xfrm>
            <a:off x="5159570" y="2721166"/>
            <a:ext cx="2618338" cy="2349968"/>
            <a:chOff x="6484529" y="444037"/>
            <a:chExt cx="1776216" cy="1590368"/>
          </a:xfrm>
        </p:grpSpPr>
        <p:sp>
          <p:nvSpPr>
            <p:cNvPr id="5" name="Stroomdiagram: Verbindingslijn 4"/>
            <p:cNvSpPr/>
            <p:nvPr/>
          </p:nvSpPr>
          <p:spPr>
            <a:xfrm>
              <a:off x="6484529" y="444037"/>
              <a:ext cx="1776216" cy="1590368"/>
            </a:xfrm>
            <a:prstGeom prst="flowChartConnec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woPt" dir="t"/>
            </a:scene3d>
            <a:sp3d prstMaterial="metal">
              <a:bevelT w="190500" h="38100" prst="angle"/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Tekstvak 5"/>
            <p:cNvSpPr txBox="1"/>
            <p:nvPr/>
          </p:nvSpPr>
          <p:spPr>
            <a:xfrm rot="929770">
              <a:off x="6588519" y="692676"/>
              <a:ext cx="1491031" cy="978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8800" b="1" dirty="0" smtClean="0"/>
                <a:t>JA!</a:t>
              </a:r>
              <a:endParaRPr lang="nl-NL" sz="8800" b="1" dirty="0"/>
            </a:p>
          </p:txBody>
        </p:sp>
      </p:grpSp>
      <p:sp>
        <p:nvSpPr>
          <p:cNvPr id="7" name="Titel 1"/>
          <p:cNvSpPr txBox="1">
            <a:spLocks/>
          </p:cNvSpPr>
          <p:nvPr/>
        </p:nvSpPr>
        <p:spPr>
          <a:xfrm>
            <a:off x="332330" y="5155894"/>
            <a:ext cx="7930321" cy="133120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sz="3600" b="1" dirty="0" smtClean="0"/>
              <a:t>Zowel bij bisdommen als gemeentebesturen!</a:t>
            </a:r>
            <a:endParaRPr 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47947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 9"/>
          <p:cNvSpPr/>
          <p:nvPr/>
        </p:nvSpPr>
        <p:spPr>
          <a:xfrm>
            <a:off x="614544" y="1976285"/>
            <a:ext cx="8214088" cy="4402481"/>
          </a:xfrm>
          <a:custGeom>
            <a:avLst/>
            <a:gdLst>
              <a:gd name="connsiteX0" fmla="*/ 0 w 6554787"/>
              <a:gd name="connsiteY0" fmla="*/ 376873 h 3768725"/>
              <a:gd name="connsiteX1" fmla="*/ 376873 w 6554787"/>
              <a:gd name="connsiteY1" fmla="*/ 0 h 3768725"/>
              <a:gd name="connsiteX2" fmla="*/ 6177915 w 6554787"/>
              <a:gd name="connsiteY2" fmla="*/ 0 h 3768725"/>
              <a:gd name="connsiteX3" fmla="*/ 6554788 w 6554787"/>
              <a:gd name="connsiteY3" fmla="*/ 376873 h 3768725"/>
              <a:gd name="connsiteX4" fmla="*/ 6554787 w 6554787"/>
              <a:gd name="connsiteY4" fmla="*/ 3391853 h 3768725"/>
              <a:gd name="connsiteX5" fmla="*/ 6177914 w 6554787"/>
              <a:gd name="connsiteY5" fmla="*/ 3768726 h 3768725"/>
              <a:gd name="connsiteX6" fmla="*/ 376873 w 6554787"/>
              <a:gd name="connsiteY6" fmla="*/ 3768725 h 3768725"/>
              <a:gd name="connsiteX7" fmla="*/ 0 w 6554787"/>
              <a:gd name="connsiteY7" fmla="*/ 3391852 h 3768725"/>
              <a:gd name="connsiteX8" fmla="*/ 0 w 6554787"/>
              <a:gd name="connsiteY8" fmla="*/ 376873 h 376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4787" h="3768725">
                <a:moveTo>
                  <a:pt x="0" y="376873"/>
                </a:moveTo>
                <a:cubicBezTo>
                  <a:pt x="0" y="168732"/>
                  <a:pt x="168732" y="0"/>
                  <a:pt x="376873" y="0"/>
                </a:cubicBezTo>
                <a:lnTo>
                  <a:pt x="6177915" y="0"/>
                </a:lnTo>
                <a:cubicBezTo>
                  <a:pt x="6386056" y="0"/>
                  <a:pt x="6554788" y="168732"/>
                  <a:pt x="6554788" y="376873"/>
                </a:cubicBezTo>
                <a:cubicBezTo>
                  <a:pt x="6554788" y="1381866"/>
                  <a:pt x="6554787" y="2386860"/>
                  <a:pt x="6554787" y="3391853"/>
                </a:cubicBezTo>
                <a:cubicBezTo>
                  <a:pt x="6554787" y="3599994"/>
                  <a:pt x="6386055" y="3768726"/>
                  <a:pt x="6177914" y="3768726"/>
                </a:cubicBezTo>
                <a:lnTo>
                  <a:pt x="376873" y="3768725"/>
                </a:lnTo>
                <a:cubicBezTo>
                  <a:pt x="168732" y="3768725"/>
                  <a:pt x="0" y="3599993"/>
                  <a:pt x="0" y="3391852"/>
                </a:cubicBezTo>
                <a:lnTo>
                  <a:pt x="0" y="37687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256" tIns="1777746" rIns="270256" bIns="1024001" numCol="1" spcCol="1270" anchor="ctr" anchorCtr="0">
            <a:noAutofit/>
          </a:bodyPr>
          <a:lstStyle/>
          <a:p>
            <a:pPr lvl="0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l-BE" sz="2400" kern="1200" dirty="0" smtClean="0"/>
          </a:p>
          <a:p>
            <a:pPr lvl="0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l-BE" sz="2400" dirty="0"/>
          </a:p>
          <a:p>
            <a:pPr lvl="0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l-BE" sz="2400" kern="1200" dirty="0" smtClean="0"/>
          </a:p>
          <a:p>
            <a:pPr lvl="0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2400" kern="1200" dirty="0" smtClean="0"/>
              <a:t>Via </a:t>
            </a:r>
            <a:r>
              <a:rPr lang="nl-BE" sz="2400" b="1" kern="1200" dirty="0" smtClean="0"/>
              <a:t>lokaal pastoraal plan</a:t>
            </a:r>
            <a:r>
              <a:rPr lang="nl-BE" sz="2400" kern="1200" dirty="0" smtClean="0"/>
              <a:t>:</a:t>
            </a:r>
          </a:p>
          <a:p>
            <a:pPr marL="342900" lvl="0" indent="-342900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nl-BE" sz="2000" kern="1200" dirty="0" smtClean="0"/>
              <a:t>Verandering rol pastoor</a:t>
            </a:r>
          </a:p>
          <a:p>
            <a:pPr marL="342900" lvl="0" indent="-342900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nl-BE" sz="2000" dirty="0" smtClean="0"/>
              <a:t>Verandering rol kerkgebouw</a:t>
            </a:r>
            <a:endParaRPr lang="nl-BE" sz="2000" kern="1200" dirty="0" smtClean="0"/>
          </a:p>
          <a:p>
            <a:pPr marL="342900" lvl="0" indent="-342900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nl-BE" sz="2000" kern="1200" dirty="0" smtClean="0"/>
              <a:t>Denken op lange termijn</a:t>
            </a:r>
          </a:p>
          <a:p>
            <a:pPr lvl="0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l-BE" sz="2400" kern="1200" dirty="0" smtClean="0"/>
          </a:p>
          <a:p>
            <a:pPr lvl="0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2000" dirty="0" smtClean="0"/>
              <a:t>Einddoel: middelen afstemmen op pastorale noden</a:t>
            </a:r>
            <a:r>
              <a:rPr lang="nl-BE" sz="3200" dirty="0" smtClean="0"/>
              <a:t>.</a:t>
            </a:r>
          </a:p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l-BE" sz="3800" dirty="0"/>
          </a:p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l-NL" sz="3800" kern="12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651982" y="154911"/>
            <a:ext cx="5685252" cy="15762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dirty="0" smtClean="0"/>
              <a:t>Pastoraal plan</a:t>
            </a:r>
            <a:endParaRPr lang="nl-BE" dirty="0"/>
          </a:p>
        </p:txBody>
      </p:sp>
      <p:sp>
        <p:nvSpPr>
          <p:cNvPr id="12" name="PIJL-RECHTS 11"/>
          <p:cNvSpPr/>
          <p:nvPr/>
        </p:nvSpPr>
        <p:spPr>
          <a:xfrm>
            <a:off x="718601" y="2284369"/>
            <a:ext cx="7638943" cy="932556"/>
          </a:xfrm>
          <a:prstGeom prst="rightArrow">
            <a:avLst/>
          </a:prstGeom>
          <a:scene3d>
            <a:camera prst="orthographicFront"/>
            <a:lightRig rig="fla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ekstvak 12"/>
          <p:cNvSpPr txBox="1"/>
          <p:nvPr/>
        </p:nvSpPr>
        <p:spPr>
          <a:xfrm>
            <a:off x="614544" y="2543060"/>
            <a:ext cx="7364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Sinds 2011: naar een </a:t>
            </a:r>
            <a:r>
              <a:rPr lang="nl-BE" b="1" dirty="0" smtClean="0"/>
              <a:t>andere kerk</a:t>
            </a:r>
            <a:r>
              <a:rPr lang="nl-BE" b="1" u="sng" dirty="0" smtClean="0"/>
              <a:t>organisatie</a:t>
            </a:r>
            <a:endParaRPr lang="nl-NL" b="1" u="sng" dirty="0"/>
          </a:p>
        </p:txBody>
      </p:sp>
      <p:grpSp>
        <p:nvGrpSpPr>
          <p:cNvPr id="17" name="Groep 16"/>
          <p:cNvGrpSpPr/>
          <p:nvPr/>
        </p:nvGrpSpPr>
        <p:grpSpPr>
          <a:xfrm>
            <a:off x="6202496" y="823347"/>
            <a:ext cx="1776216" cy="1590368"/>
            <a:chOff x="6202496" y="823347"/>
            <a:chExt cx="1776216" cy="1590368"/>
          </a:xfrm>
        </p:grpSpPr>
        <p:sp>
          <p:nvSpPr>
            <p:cNvPr id="15" name="Stroomdiagram: Verbindingslijn 14"/>
            <p:cNvSpPr/>
            <p:nvPr/>
          </p:nvSpPr>
          <p:spPr>
            <a:xfrm>
              <a:off x="6202496" y="823347"/>
              <a:ext cx="1776216" cy="1590368"/>
            </a:xfrm>
            <a:prstGeom prst="flowChartConnec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Tekstvak 15"/>
            <p:cNvSpPr txBox="1"/>
            <p:nvPr/>
          </p:nvSpPr>
          <p:spPr>
            <a:xfrm rot="929770">
              <a:off x="6266602" y="1042487"/>
              <a:ext cx="171211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000" b="1" dirty="0" smtClean="0"/>
                <a:t>Proces binnen alle bisdommen</a:t>
              </a:r>
              <a:endParaRPr lang="nl-NL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0880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1651982" y="154911"/>
            <a:ext cx="5685252" cy="15762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dirty="0" smtClean="0"/>
              <a:t>parochiekerkenplan</a:t>
            </a:r>
            <a:endParaRPr lang="nl-BE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614544" y="1956582"/>
            <a:ext cx="8238883" cy="4457337"/>
          </a:xfrm>
          <a:custGeom>
            <a:avLst/>
            <a:gdLst>
              <a:gd name="connsiteX0" fmla="*/ 0 w 6554787"/>
              <a:gd name="connsiteY0" fmla="*/ 376873 h 3768725"/>
              <a:gd name="connsiteX1" fmla="*/ 376873 w 6554787"/>
              <a:gd name="connsiteY1" fmla="*/ 0 h 3768725"/>
              <a:gd name="connsiteX2" fmla="*/ 6177915 w 6554787"/>
              <a:gd name="connsiteY2" fmla="*/ 0 h 3768725"/>
              <a:gd name="connsiteX3" fmla="*/ 6554788 w 6554787"/>
              <a:gd name="connsiteY3" fmla="*/ 376873 h 3768725"/>
              <a:gd name="connsiteX4" fmla="*/ 6554787 w 6554787"/>
              <a:gd name="connsiteY4" fmla="*/ 3391853 h 3768725"/>
              <a:gd name="connsiteX5" fmla="*/ 6177914 w 6554787"/>
              <a:gd name="connsiteY5" fmla="*/ 3768726 h 3768725"/>
              <a:gd name="connsiteX6" fmla="*/ 376873 w 6554787"/>
              <a:gd name="connsiteY6" fmla="*/ 3768725 h 3768725"/>
              <a:gd name="connsiteX7" fmla="*/ 0 w 6554787"/>
              <a:gd name="connsiteY7" fmla="*/ 3391852 h 3768725"/>
              <a:gd name="connsiteX8" fmla="*/ 0 w 6554787"/>
              <a:gd name="connsiteY8" fmla="*/ 376873 h 376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4787" h="3768725">
                <a:moveTo>
                  <a:pt x="0" y="376873"/>
                </a:moveTo>
                <a:cubicBezTo>
                  <a:pt x="0" y="168732"/>
                  <a:pt x="168732" y="0"/>
                  <a:pt x="376873" y="0"/>
                </a:cubicBezTo>
                <a:lnTo>
                  <a:pt x="6177915" y="0"/>
                </a:lnTo>
                <a:cubicBezTo>
                  <a:pt x="6386056" y="0"/>
                  <a:pt x="6554788" y="168732"/>
                  <a:pt x="6554788" y="376873"/>
                </a:cubicBezTo>
                <a:cubicBezTo>
                  <a:pt x="6554788" y="1381866"/>
                  <a:pt x="6554787" y="2386860"/>
                  <a:pt x="6554787" y="3391853"/>
                </a:cubicBezTo>
                <a:cubicBezTo>
                  <a:pt x="6554787" y="3599994"/>
                  <a:pt x="6386055" y="3768726"/>
                  <a:pt x="6177914" y="3768726"/>
                </a:cubicBezTo>
                <a:lnTo>
                  <a:pt x="376873" y="3768725"/>
                </a:lnTo>
                <a:cubicBezTo>
                  <a:pt x="168732" y="3768725"/>
                  <a:pt x="0" y="3599993"/>
                  <a:pt x="0" y="3391852"/>
                </a:cubicBezTo>
                <a:lnTo>
                  <a:pt x="0" y="37687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256" tIns="1777746" rIns="270256" bIns="1024001" numCol="1" spcCol="1270" anchor="ctr" anchorCtr="0">
            <a:noAutofit/>
          </a:bodyPr>
          <a:lstStyle/>
          <a:p>
            <a:pPr marL="0" lvl="0" indent="0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400" dirty="0" smtClean="0"/>
              <a:t>Via </a:t>
            </a:r>
            <a:r>
              <a:rPr lang="nl-BE" sz="2400" b="1" dirty="0" smtClean="0"/>
              <a:t>parochiekerkenplan</a:t>
            </a:r>
            <a:r>
              <a:rPr lang="nl-BE" sz="2400" kern="1200" dirty="0" smtClean="0"/>
              <a:t>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nl-NL" sz="1600" dirty="0"/>
              <a:t>Parochiekerken als </a:t>
            </a:r>
            <a:r>
              <a:rPr lang="nl-NL" sz="1600" dirty="0" smtClean="0"/>
              <a:t>gebouw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nl-NL" sz="1600" dirty="0" smtClean="0"/>
              <a:t>Parochiekerken </a:t>
            </a:r>
            <a:r>
              <a:rPr lang="nl-NL" sz="1600" dirty="0"/>
              <a:t>in hun ruimtelijke </a:t>
            </a:r>
            <a:r>
              <a:rPr lang="nl-NL" sz="1600" dirty="0" smtClean="0"/>
              <a:t>omgeving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nl-NL" sz="1600" dirty="0" smtClean="0"/>
              <a:t>Actuele </a:t>
            </a:r>
            <a:r>
              <a:rPr lang="nl-NL" sz="1600" dirty="0"/>
              <a:t>gebruik en functie van de parochiekerken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nl-NL" sz="1600" dirty="0"/>
              <a:t>Mogelijke interesse van andere </a:t>
            </a:r>
            <a:r>
              <a:rPr lang="nl-NL" sz="1600" dirty="0" smtClean="0"/>
              <a:t>actoren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nl-BE" sz="14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 dirty="0" smtClean="0"/>
              <a:t>Coördinatie: Centrale Kerkbestuur</a:t>
            </a:r>
            <a:endParaRPr lang="nl-NL" sz="1400" dirty="0"/>
          </a:p>
          <a:p>
            <a:pPr marL="0" lvl="0" indent="0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BE" dirty="0" smtClean="0"/>
          </a:p>
          <a:p>
            <a:pPr marL="0" lvl="0" indent="0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dirty="0" smtClean="0"/>
              <a:t>Einddoel: lange termijnvisie over toekomst parochiekerk</a:t>
            </a:r>
            <a:endParaRPr lang="nl-NL" sz="3800" kern="1200" dirty="0"/>
          </a:p>
        </p:txBody>
      </p:sp>
      <p:sp>
        <p:nvSpPr>
          <p:cNvPr id="8" name="PIJL-RECHTS 7"/>
          <p:cNvSpPr/>
          <p:nvPr/>
        </p:nvSpPr>
        <p:spPr>
          <a:xfrm>
            <a:off x="718601" y="2188324"/>
            <a:ext cx="7638943" cy="1337074"/>
          </a:xfrm>
          <a:prstGeom prst="rightArrow">
            <a:avLst/>
          </a:prstGeom>
          <a:scene3d>
            <a:camera prst="orthographicFront"/>
            <a:lightRig rig="fla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ekstvak 8"/>
          <p:cNvSpPr txBox="1"/>
          <p:nvPr/>
        </p:nvSpPr>
        <p:spPr>
          <a:xfrm>
            <a:off x="614544" y="2543060"/>
            <a:ext cx="7364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Tegen eind 2013: vraagt minister Bourgeois in zijn nota</a:t>
            </a:r>
          </a:p>
          <a:p>
            <a:pPr algn="ctr"/>
            <a:r>
              <a:rPr lang="nl-BE" dirty="0" smtClean="0"/>
              <a:t> na te denken over </a:t>
            </a:r>
            <a:r>
              <a:rPr lang="nl-BE" b="1" dirty="0" smtClean="0"/>
              <a:t>bestemming kerk</a:t>
            </a:r>
            <a:r>
              <a:rPr lang="nl-BE" b="1" u="sng" dirty="0" smtClean="0"/>
              <a:t>gebouw</a:t>
            </a:r>
            <a:r>
              <a:rPr lang="nl-BE" b="1" dirty="0" smtClean="0"/>
              <a:t>en</a:t>
            </a:r>
            <a:endParaRPr lang="nl-NL" b="1" dirty="0"/>
          </a:p>
        </p:txBody>
      </p:sp>
      <p:grpSp>
        <p:nvGrpSpPr>
          <p:cNvPr id="10" name="Groep 9"/>
          <p:cNvGrpSpPr/>
          <p:nvPr/>
        </p:nvGrpSpPr>
        <p:grpSpPr>
          <a:xfrm>
            <a:off x="6202496" y="823347"/>
            <a:ext cx="1778871" cy="1590368"/>
            <a:chOff x="6202496" y="823347"/>
            <a:chExt cx="1778871" cy="1590368"/>
          </a:xfrm>
        </p:grpSpPr>
        <p:sp>
          <p:nvSpPr>
            <p:cNvPr id="11" name="Stroomdiagram: Verbindingslijn 10"/>
            <p:cNvSpPr/>
            <p:nvPr/>
          </p:nvSpPr>
          <p:spPr>
            <a:xfrm>
              <a:off x="6202496" y="823347"/>
              <a:ext cx="1776216" cy="1590368"/>
            </a:xfrm>
            <a:prstGeom prst="flowChartConnec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929770">
              <a:off x="6269257" y="1264587"/>
              <a:ext cx="17121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000" b="1" dirty="0"/>
                <a:t>B</a:t>
              </a:r>
              <a:r>
                <a:rPr lang="nl-BE" sz="2000" b="1" dirty="0" smtClean="0"/>
                <a:t>isdom en gemeente</a:t>
              </a:r>
              <a:endParaRPr lang="nl-NL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7516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0518" y="1894901"/>
            <a:ext cx="7960605" cy="4301070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/>
              <a:t>Welk “ander” gebruik mag?</a:t>
            </a:r>
          </a:p>
          <a:p>
            <a:pPr lvl="0"/>
            <a:r>
              <a:rPr lang="nl-NL" dirty="0"/>
              <a:t>Activiteiten die de betekenis van het gebouw kunnen versterken (cultureel, historisch, kunsthistorisch…)</a:t>
            </a:r>
          </a:p>
          <a:p>
            <a:pPr lvl="0"/>
            <a:r>
              <a:rPr lang="nl-NL" dirty="0"/>
              <a:t>Het moet gaan over “passend” gebruik</a:t>
            </a:r>
          </a:p>
          <a:p>
            <a:pPr lvl="0"/>
            <a:r>
              <a:rPr lang="nl-NL" dirty="0"/>
              <a:t>Geen niet-Christelijke rituelen of vieringen</a:t>
            </a:r>
          </a:p>
          <a:p>
            <a:pPr lvl="0"/>
            <a:r>
              <a:rPr lang="nl-NL" dirty="0"/>
              <a:t>Niet gericht op privébelangen, commerciële of partijpolitieke </a:t>
            </a:r>
            <a:r>
              <a:rPr lang="nl-NL" dirty="0" smtClean="0"/>
              <a:t>activiteiten</a:t>
            </a:r>
            <a:endParaRPr lang="nl-NL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651982" y="154911"/>
            <a:ext cx="5685252" cy="15762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dirty="0" smtClean="0"/>
              <a:t>Richtlijnen Bisschop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4" y="171182"/>
            <a:ext cx="1319649" cy="164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2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3400" y="2549487"/>
            <a:ext cx="6554867" cy="3767670"/>
          </a:xfrm>
        </p:spPr>
        <p:txBody>
          <a:bodyPr/>
          <a:lstStyle/>
          <a:p>
            <a:r>
              <a:rPr lang="nl-BE" sz="3200" dirty="0" smtClean="0">
                <a:solidFill>
                  <a:schemeClr val="tx1"/>
                </a:solidFill>
              </a:rPr>
              <a:t>Valorisatie</a:t>
            </a:r>
          </a:p>
          <a:p>
            <a:r>
              <a:rPr lang="nl-BE" sz="3200" dirty="0" smtClean="0">
                <a:solidFill>
                  <a:schemeClr val="tx1"/>
                </a:solidFill>
              </a:rPr>
              <a:t>Nevengebruik</a:t>
            </a:r>
          </a:p>
          <a:p>
            <a:r>
              <a:rPr lang="nl-BE" sz="3200" dirty="0" smtClean="0">
                <a:solidFill>
                  <a:schemeClr val="tx1"/>
                </a:solidFill>
              </a:rPr>
              <a:t>Nevenbestemming</a:t>
            </a:r>
          </a:p>
          <a:p>
            <a:r>
              <a:rPr lang="nl-BE" sz="3200" dirty="0" smtClean="0">
                <a:solidFill>
                  <a:schemeClr val="tx1"/>
                </a:solidFill>
              </a:rPr>
              <a:t>Herbestemming</a:t>
            </a:r>
          </a:p>
          <a:p>
            <a:endParaRPr lang="nl-NL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651982" y="154911"/>
            <a:ext cx="5685252" cy="15762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dirty="0" smtClean="0"/>
              <a:t>Soorten ander gebruik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4" y="171182"/>
            <a:ext cx="1319649" cy="164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7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7467" y="2130846"/>
            <a:ext cx="8114841" cy="3767670"/>
          </a:xfrm>
        </p:spPr>
        <p:txBody>
          <a:bodyPr/>
          <a:lstStyle/>
          <a:p>
            <a:pPr marL="0" indent="0">
              <a:buNone/>
            </a:pPr>
            <a:r>
              <a:rPr lang="nl-BE" sz="2800" b="1" dirty="0">
                <a:solidFill>
                  <a:schemeClr val="tx1"/>
                </a:solidFill>
              </a:rPr>
              <a:t>Valorisatie</a:t>
            </a:r>
            <a:endParaRPr lang="nl-NL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dirty="0" smtClean="0"/>
              <a:t> </a:t>
            </a:r>
          </a:p>
          <a:p>
            <a:r>
              <a:rPr lang="nl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</a:t>
            </a:r>
            <a:r>
              <a:rPr lang="nl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nl-BE" dirty="0" smtClean="0"/>
              <a:t>Alle activiteiten die waarde kerk voor gemeenschap versterken.</a:t>
            </a:r>
          </a:p>
          <a:p>
            <a:r>
              <a:rPr lang="nl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Voorbeeld? </a:t>
            </a:r>
            <a:r>
              <a:rPr lang="nl-BE" dirty="0"/>
              <a:t>T</a:t>
            </a:r>
            <a:r>
              <a:rPr lang="nl-BE" dirty="0" smtClean="0"/>
              <a:t>oeristische programma’s, tentoonstellingen, concerten…</a:t>
            </a:r>
          </a:p>
          <a:p>
            <a:r>
              <a:rPr lang="nl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Gevolg? </a:t>
            </a:r>
            <a:r>
              <a:rPr lang="nl-BE" dirty="0" smtClean="0"/>
              <a:t>Geen investering nodig, wel goede afspraken over gebruik en inzet vrijwilligers.</a:t>
            </a:r>
            <a:endParaRPr lang="nl-B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651982" y="154911"/>
            <a:ext cx="5685252" cy="15762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dirty="0" smtClean="0"/>
              <a:t>Soorten ander gebruik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4" y="171182"/>
            <a:ext cx="1319649" cy="164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0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6"/>
          <p:cNvSpPr>
            <a:spLocks noGrp="1"/>
          </p:cNvSpPr>
          <p:nvPr/>
        </p:nvSpPr>
        <p:spPr>
          <a:xfrm>
            <a:off x="715337" y="2115239"/>
            <a:ext cx="2380403" cy="3712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nl-BE" sz="2400" i="1" dirty="0" smtClean="0">
                <a:solidFill>
                  <a:srgbClr val="FF0000"/>
                </a:solidFill>
              </a:rPr>
              <a:t>Grootloon:</a:t>
            </a:r>
          </a:p>
          <a:p>
            <a:pPr marL="0" indent="0">
              <a:buNone/>
            </a:pPr>
            <a:r>
              <a:rPr lang="nl-BE" sz="2400" dirty="0" smtClean="0"/>
              <a:t>Kerk is ingeschakeld in kunstproject PIT</a:t>
            </a:r>
          </a:p>
        </p:txBody>
      </p:sp>
      <p:pic>
        <p:nvPicPr>
          <p:cNvPr id="5" name="Tijdelijke aanduiding voor inhoud 8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102" y="321033"/>
            <a:ext cx="4230476" cy="6369481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1651982" y="154911"/>
            <a:ext cx="5685252" cy="15762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4" y="171182"/>
            <a:ext cx="1319649" cy="164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0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>
            <a:spLocks noGrp="1"/>
          </p:cNvSpPr>
          <p:nvPr/>
        </p:nvSpPr>
        <p:spPr>
          <a:xfrm>
            <a:off x="460851" y="2368626"/>
            <a:ext cx="3748911" cy="3778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nl-BE" sz="2400" i="1" dirty="0" smtClean="0">
                <a:solidFill>
                  <a:srgbClr val="FF0000"/>
                </a:solidFill>
              </a:rPr>
              <a:t>Begijnhofkerk Tongeren</a:t>
            </a:r>
          </a:p>
          <a:p>
            <a:pPr>
              <a:buNone/>
            </a:pPr>
            <a:r>
              <a:rPr lang="nl-BE" sz="2400" dirty="0" smtClean="0"/>
              <a:t>Concertruimte tijdens</a:t>
            </a:r>
            <a:r>
              <a:rPr lang="nl-BE" sz="2400" dirty="0"/>
              <a:t> </a:t>
            </a:r>
            <a:r>
              <a:rPr lang="nl-BE" sz="2400" dirty="0" smtClean="0"/>
              <a:t>festival</a:t>
            </a:r>
            <a:endParaRPr lang="nl-BE" sz="2400" dirty="0"/>
          </a:p>
        </p:txBody>
      </p:sp>
      <p:pic>
        <p:nvPicPr>
          <p:cNvPr id="5" name="Picture 2" descr="C:\Users\gebruiker\Dropbox\Photos\20130214 Fotos kerken\P1000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9762" y="268090"/>
            <a:ext cx="4748259" cy="6331013"/>
          </a:xfrm>
          <a:prstGeom prst="rect">
            <a:avLst/>
          </a:prstGeom>
          <a:noFill/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1651982" y="154911"/>
            <a:ext cx="5685252" cy="15762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4" y="171182"/>
            <a:ext cx="1319649" cy="164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4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>
            <a:spLocks noGrp="1"/>
          </p:cNvSpPr>
          <p:nvPr/>
        </p:nvSpPr>
        <p:spPr>
          <a:xfrm>
            <a:off x="1746173" y="359158"/>
            <a:ext cx="6935118" cy="1167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2400" i="1" dirty="0" smtClean="0">
                <a:solidFill>
                  <a:srgbClr val="FF0000"/>
                </a:solidFill>
              </a:rPr>
              <a:t>Sint-Pieterskerk</a:t>
            </a:r>
            <a:r>
              <a:rPr lang="nl-BE" sz="2400" i="1" dirty="0">
                <a:solidFill>
                  <a:srgbClr val="FF0000"/>
                </a:solidFill>
              </a:rPr>
              <a:t> </a:t>
            </a:r>
            <a:r>
              <a:rPr lang="nl-BE" sz="2400" i="1" dirty="0" err="1" smtClean="0">
                <a:solidFill>
                  <a:srgbClr val="FF0000"/>
                </a:solidFill>
              </a:rPr>
              <a:t>Torhout</a:t>
            </a:r>
            <a:endParaRPr lang="nl-BE" sz="24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BE" sz="2400" dirty="0" smtClean="0"/>
              <a:t>Weekkapel en stilteruimte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651982" y="154911"/>
            <a:ext cx="5685252" cy="15762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nl-B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173" y="1731191"/>
            <a:ext cx="7115556" cy="489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4" y="171182"/>
            <a:ext cx="1319649" cy="164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4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>
            <a:spLocks noGrp="1"/>
          </p:cNvSpPr>
          <p:nvPr/>
        </p:nvSpPr>
        <p:spPr>
          <a:xfrm>
            <a:off x="1753501" y="309918"/>
            <a:ext cx="8229600" cy="1266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2400" i="1" dirty="0" smtClean="0">
                <a:solidFill>
                  <a:srgbClr val="FF0000"/>
                </a:solidFill>
              </a:rPr>
              <a:t>Sint-Anna-ten </a:t>
            </a:r>
            <a:r>
              <a:rPr lang="nl-BE" sz="2400" i="1" dirty="0">
                <a:solidFill>
                  <a:srgbClr val="FF0000"/>
                </a:solidFill>
              </a:rPr>
              <a:t>Drieënkerk </a:t>
            </a:r>
            <a:r>
              <a:rPr lang="nl-BE" sz="2400" i="1" dirty="0" smtClean="0">
                <a:solidFill>
                  <a:srgbClr val="FF0000"/>
                </a:solidFill>
              </a:rPr>
              <a:t>Antwerpen </a:t>
            </a:r>
          </a:p>
          <a:p>
            <a:pPr marL="0" indent="0">
              <a:buNone/>
            </a:pPr>
            <a:r>
              <a:rPr lang="nl-BE" sz="2400" dirty="0" smtClean="0"/>
              <a:t>Inschakeling in toerismebeleid: fietskerk</a:t>
            </a:r>
          </a:p>
          <a:p>
            <a:endParaRPr lang="nl-BE" dirty="0"/>
          </a:p>
        </p:txBody>
      </p:sp>
      <p:pic>
        <p:nvPicPr>
          <p:cNvPr id="5" name="Picture 2" descr="C:\Users\Jan Jaspers\Dropbox\aaCRKC\Communicatie\Afbeeldingen\Fietskerk StannatendrienAntwep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501" y="1277893"/>
            <a:ext cx="7212409" cy="540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1651982" y="0"/>
            <a:ext cx="5685252" cy="15762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4" y="171182"/>
            <a:ext cx="1319649" cy="164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0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651983" y="154911"/>
            <a:ext cx="4462378" cy="1576281"/>
          </a:xfrm>
        </p:spPr>
        <p:txBody>
          <a:bodyPr/>
          <a:lstStyle/>
          <a:p>
            <a:r>
              <a:rPr lang="nl-BE" dirty="0" smtClean="0"/>
              <a:t>Vormingspakket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9" y="283645"/>
            <a:ext cx="1225298" cy="135941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27961" y="2390660"/>
            <a:ext cx="5849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BE" sz="2400" dirty="0" smtClean="0"/>
              <a:t>Theoretisch kader</a:t>
            </a:r>
            <a:endParaRPr lang="nl-NL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nl-BE" sz="2400" dirty="0" smtClean="0"/>
              <a:t>In gesprek</a:t>
            </a:r>
          </a:p>
        </p:txBody>
      </p:sp>
    </p:spTree>
    <p:extLst>
      <p:ext uri="{BB962C8B-B14F-4D97-AF65-F5344CB8AC3E}">
        <p14:creationId xmlns:p14="http://schemas.microsoft.com/office/powerpoint/2010/main" val="24547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7467" y="2130846"/>
            <a:ext cx="8114841" cy="3767670"/>
          </a:xfrm>
        </p:spPr>
        <p:txBody>
          <a:bodyPr/>
          <a:lstStyle/>
          <a:p>
            <a:pPr marL="0" indent="0">
              <a:buNone/>
            </a:pPr>
            <a:r>
              <a:rPr lang="nl-BE" sz="2800" b="1" dirty="0" smtClean="0">
                <a:solidFill>
                  <a:schemeClr val="tx1"/>
                </a:solidFill>
              </a:rPr>
              <a:t>Nevengebruik</a:t>
            </a:r>
            <a:endParaRPr lang="nl-NL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dirty="0" smtClean="0"/>
              <a:t> </a:t>
            </a:r>
          </a:p>
          <a:p>
            <a:r>
              <a:rPr lang="nl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</a:t>
            </a:r>
            <a:r>
              <a:rPr lang="nl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nl-BE" dirty="0" smtClean="0"/>
              <a:t>Andere Christelijke erediensten gebruiken de kerk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651982" y="154911"/>
            <a:ext cx="5685252" cy="15762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dirty="0" smtClean="0"/>
              <a:t>Soorten ander gebruik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4" y="171182"/>
            <a:ext cx="1319649" cy="164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8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7467" y="2130846"/>
            <a:ext cx="8114841" cy="3767670"/>
          </a:xfrm>
        </p:spPr>
        <p:txBody>
          <a:bodyPr/>
          <a:lstStyle/>
          <a:p>
            <a:pPr marL="0" indent="0">
              <a:buNone/>
            </a:pPr>
            <a:r>
              <a:rPr lang="nl-BE" sz="2800" b="1" dirty="0" smtClean="0">
                <a:solidFill>
                  <a:schemeClr val="tx1"/>
                </a:solidFill>
              </a:rPr>
              <a:t>Nevenbestemming</a:t>
            </a:r>
            <a:endParaRPr lang="nl-NL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dirty="0" smtClean="0"/>
              <a:t> </a:t>
            </a:r>
          </a:p>
          <a:p>
            <a:r>
              <a:rPr lang="nl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</a:t>
            </a:r>
            <a:r>
              <a:rPr lang="nl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nl-BE" dirty="0" smtClean="0"/>
              <a:t>Kerk wordt gedeeld met andere vaste gebruiker.</a:t>
            </a:r>
          </a:p>
          <a:p>
            <a:r>
              <a:rPr lang="nl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Soorten?</a:t>
            </a:r>
          </a:p>
          <a:p>
            <a:pPr lvl="1"/>
            <a:r>
              <a:rPr lang="nl-BE" dirty="0" smtClean="0"/>
              <a:t>Multifunctioneel gebruik: delen van dezelfde ruimte in tijd</a:t>
            </a:r>
          </a:p>
          <a:p>
            <a:pPr lvl="1"/>
            <a:r>
              <a:rPr lang="nl-BE" dirty="0" smtClean="0"/>
              <a:t>Gedeeld gebruik: ruimtes worden van elkaar afgescheiden</a:t>
            </a:r>
          </a:p>
          <a:p>
            <a:r>
              <a:rPr lang="nl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Gevolg? </a:t>
            </a:r>
            <a:r>
              <a:rPr lang="nl-BE" dirty="0" smtClean="0"/>
              <a:t>Investering noodzakelijk, goede zakelijke afspraken tussen kerkfabriek en gebruiker(s) en toestemming van Bisschop nodig.</a:t>
            </a:r>
            <a:endParaRPr lang="nl-B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651982" y="154911"/>
            <a:ext cx="5685252" cy="15762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dirty="0" smtClean="0"/>
              <a:t>Soorten ander gebruik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4" y="171182"/>
            <a:ext cx="1319649" cy="164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0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>
            <a:spLocks noGrp="1"/>
          </p:cNvSpPr>
          <p:nvPr/>
        </p:nvSpPr>
        <p:spPr>
          <a:xfrm>
            <a:off x="1651982" y="154911"/>
            <a:ext cx="8229600" cy="2469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2400" b="1" dirty="0" smtClean="0"/>
              <a:t>Nevenbestemming - gedeeld gebruik:</a:t>
            </a:r>
          </a:p>
          <a:p>
            <a:pPr marL="0" indent="0">
              <a:buNone/>
            </a:pPr>
            <a:r>
              <a:rPr lang="nl-BE" sz="2400" i="1" dirty="0" smtClean="0">
                <a:solidFill>
                  <a:srgbClr val="FF0000"/>
                </a:solidFill>
              </a:rPr>
              <a:t>Sint-Niklaaskerk Gent</a:t>
            </a:r>
            <a:endParaRPr lang="nl-BE" sz="2400" dirty="0" smtClean="0"/>
          </a:p>
          <a:p>
            <a:pPr marL="0" indent="0">
              <a:buNone/>
            </a:pPr>
            <a:r>
              <a:rPr lang="nl-BE" sz="2400" dirty="0" smtClean="0"/>
              <a:t>kerk en evenementenruimte</a:t>
            </a:r>
            <a:r>
              <a:rPr lang="nl-BE" sz="2400" dirty="0"/>
              <a:t> </a:t>
            </a:r>
            <a:endParaRPr lang="nl-BE" sz="2400" dirty="0" smtClean="0"/>
          </a:p>
          <a:p>
            <a:pPr marL="0" indent="0">
              <a:buNone/>
            </a:pPr>
            <a:r>
              <a:rPr lang="nl-BE" sz="2400" dirty="0" smtClean="0"/>
              <a:t>gescheiden door wand</a:t>
            </a:r>
          </a:p>
          <a:p>
            <a:endParaRPr lang="nl-B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651982" y="154911"/>
            <a:ext cx="5685252" cy="15762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317" y="2067550"/>
            <a:ext cx="6151396" cy="461354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4" y="171182"/>
            <a:ext cx="1319649" cy="164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6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716" y="210674"/>
            <a:ext cx="4876602" cy="650213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4" y="171182"/>
            <a:ext cx="1319649" cy="164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3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>
            <a:spLocks noGrp="1"/>
          </p:cNvSpPr>
          <p:nvPr/>
        </p:nvSpPr>
        <p:spPr>
          <a:xfrm>
            <a:off x="1651982" y="154911"/>
            <a:ext cx="83100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2600" b="1" dirty="0" smtClean="0"/>
              <a:t>Nevenbestemming - gedeeld gebruik via nieuwbouw en vernieuwbouw:</a:t>
            </a:r>
          </a:p>
          <a:p>
            <a:pPr marL="0" indent="0">
              <a:buNone/>
            </a:pPr>
            <a:r>
              <a:rPr lang="nl-BE" sz="2600" i="1" dirty="0" smtClean="0">
                <a:solidFill>
                  <a:srgbClr val="FF0000"/>
                </a:solidFill>
              </a:rPr>
              <a:t>Evangelische </a:t>
            </a:r>
            <a:r>
              <a:rPr lang="nl-BE" sz="2600" i="1" dirty="0" err="1" smtClean="0">
                <a:solidFill>
                  <a:srgbClr val="FF0000"/>
                </a:solidFill>
              </a:rPr>
              <a:t>Emmauskirche</a:t>
            </a:r>
            <a:r>
              <a:rPr lang="nl-BE" sz="2600" i="1" dirty="0" smtClean="0">
                <a:solidFill>
                  <a:srgbClr val="FF0000"/>
                </a:solidFill>
              </a:rPr>
              <a:t> Berlijn</a:t>
            </a:r>
            <a:endParaRPr lang="nl-BE" sz="2600" dirty="0" smtClean="0"/>
          </a:p>
          <a:p>
            <a:pPr marL="0" indent="0">
              <a:buNone/>
            </a:pPr>
            <a:r>
              <a:rPr lang="nl-BE" sz="2600" dirty="0"/>
              <a:t>W</a:t>
            </a:r>
            <a:r>
              <a:rPr lang="nl-BE" sz="2600" dirty="0" smtClean="0"/>
              <a:t>ereldwinkel, café, stilteruimte en kerk</a:t>
            </a:r>
            <a:endParaRPr lang="nl-BE" dirty="0"/>
          </a:p>
        </p:txBody>
      </p:sp>
      <p:pic>
        <p:nvPicPr>
          <p:cNvPr id="5" name="Picture 2" descr="C:\Users\Jan Jaspers\Dropbox\Photos\2012 0429 Berlijn\DSC_02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982" y="2060154"/>
            <a:ext cx="7330055" cy="466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1651982" y="154911"/>
            <a:ext cx="5685252" cy="15762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4" y="171182"/>
            <a:ext cx="1319649" cy="164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 txBox="1">
            <a:spLocks/>
          </p:cNvSpPr>
          <p:nvPr/>
        </p:nvSpPr>
        <p:spPr>
          <a:xfrm>
            <a:off x="1651982" y="176857"/>
            <a:ext cx="7338979" cy="155433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2400" b="1" dirty="0" smtClean="0"/>
              <a:t>Nevenbestemming - Gedeeld gebruik</a:t>
            </a:r>
          </a:p>
          <a:p>
            <a:pPr marL="0" indent="0">
              <a:buNone/>
            </a:pPr>
            <a:r>
              <a:rPr lang="nl-BE" sz="2400" i="1" dirty="0" smtClean="0">
                <a:solidFill>
                  <a:srgbClr val="FF0000"/>
                </a:solidFill>
              </a:rPr>
              <a:t>St. </a:t>
            </a:r>
            <a:r>
              <a:rPr lang="nl-BE" sz="2400" i="1" dirty="0" err="1" smtClean="0">
                <a:solidFill>
                  <a:srgbClr val="FF0000"/>
                </a:solidFill>
              </a:rPr>
              <a:t>Gertrudis</a:t>
            </a:r>
            <a:r>
              <a:rPr lang="nl-BE" sz="2400" i="1" dirty="0" smtClean="0">
                <a:solidFill>
                  <a:srgbClr val="FF0000"/>
                </a:solidFill>
              </a:rPr>
              <a:t> van Nijvel kerk </a:t>
            </a:r>
            <a:r>
              <a:rPr lang="nl-BE" sz="2400" i="1" dirty="0" err="1" smtClean="0">
                <a:solidFill>
                  <a:srgbClr val="FF0000"/>
                </a:solidFill>
              </a:rPr>
              <a:t>Heerle</a:t>
            </a:r>
            <a:r>
              <a:rPr lang="nl-BE" sz="2400" i="1" dirty="0" smtClean="0">
                <a:solidFill>
                  <a:srgbClr val="FF0000"/>
                </a:solidFill>
              </a:rPr>
              <a:t> (NL)</a:t>
            </a:r>
          </a:p>
          <a:p>
            <a:pPr marL="0" indent="0">
              <a:buNone/>
            </a:pPr>
            <a:r>
              <a:rPr lang="nl-BE" sz="2400" dirty="0" smtClean="0">
                <a:solidFill>
                  <a:schemeClr val="tx1"/>
                </a:solidFill>
              </a:rPr>
              <a:t>Kerk</a:t>
            </a:r>
            <a:r>
              <a:rPr lang="nl-BE" sz="2400" dirty="0">
                <a:solidFill>
                  <a:schemeClr val="tx1"/>
                </a:solidFill>
              </a:rPr>
              <a:t> </a:t>
            </a:r>
            <a:r>
              <a:rPr lang="nl-BE" sz="2400" dirty="0" smtClean="0">
                <a:solidFill>
                  <a:schemeClr val="tx1"/>
                </a:solidFill>
              </a:rPr>
              <a:t>– Huisartspraktijk</a:t>
            </a:r>
            <a:r>
              <a:rPr lang="nl-BE" sz="2400" dirty="0">
                <a:solidFill>
                  <a:schemeClr val="tx1"/>
                </a:solidFill>
              </a:rPr>
              <a:t> </a:t>
            </a:r>
            <a:r>
              <a:rPr lang="nl-BE" sz="2400" dirty="0" smtClean="0">
                <a:solidFill>
                  <a:schemeClr val="tx1"/>
                </a:solidFill>
              </a:rPr>
              <a:t>– Dorpscentrum De Schalm</a:t>
            </a:r>
            <a:endParaRPr lang="nl-BE" sz="2400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Standaard\Pictures\Mijn fotos\2012 1218 Kerk Heerle (Roosendaal)\DSC_02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982" y="1824272"/>
            <a:ext cx="7338979" cy="487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1651982" y="154911"/>
            <a:ext cx="5685252" cy="15762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4" y="171182"/>
            <a:ext cx="1319649" cy="164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4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tandaard\Pictures\Mijn fotos\2012 1218 Kerk Heerle (Roosendaal)\DSC_02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156" y="0"/>
            <a:ext cx="103258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69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C:\Users\Standaard\Pictures\Mijn fotos\2012 1218 Kerk Heerle (Roosendaal)\DSC_02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2796" y="-914931"/>
            <a:ext cx="13069888" cy="868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34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C:\Users\Standaard\Pictures\Mijn fotos\2012 1218 Kerk Heerle (Roosendaal)\DSC_02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081" y="-237029"/>
            <a:ext cx="10823763" cy="718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C:\Users\Standaard\Pictures\Mijn fotos\2012 1218 Kerk Heerle (Roosendaal)\DSC_02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144" y="-189205"/>
            <a:ext cx="10610760" cy="704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78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3159" y="1731191"/>
            <a:ext cx="5116460" cy="2278949"/>
          </a:xfrm>
        </p:spPr>
        <p:txBody>
          <a:bodyPr/>
          <a:lstStyle/>
          <a:p>
            <a:r>
              <a:rPr lang="nl-BE" dirty="0" smtClean="0"/>
              <a:t>Voeg een foto van uw parochiekerk toe</a:t>
            </a:r>
            <a:endParaRPr lang="nl-BE" dirty="0"/>
          </a:p>
        </p:txBody>
      </p:sp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59" y="4098275"/>
            <a:ext cx="4350474" cy="25338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651983" y="154911"/>
            <a:ext cx="4462378" cy="1576281"/>
          </a:xfrm>
        </p:spPr>
        <p:txBody>
          <a:bodyPr/>
          <a:lstStyle/>
          <a:p>
            <a:r>
              <a:rPr lang="nl-BE" dirty="0" smtClean="0"/>
              <a:t>Inleiding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9" y="283645"/>
            <a:ext cx="1225298" cy="135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4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7467" y="2130846"/>
            <a:ext cx="8114841" cy="3767670"/>
          </a:xfrm>
        </p:spPr>
        <p:txBody>
          <a:bodyPr/>
          <a:lstStyle/>
          <a:p>
            <a:pPr marL="0" indent="0">
              <a:buNone/>
            </a:pPr>
            <a:r>
              <a:rPr lang="nl-BE" sz="2800" b="1" dirty="0" smtClean="0">
                <a:solidFill>
                  <a:schemeClr val="tx1"/>
                </a:solidFill>
              </a:rPr>
              <a:t>Herbestemming</a:t>
            </a:r>
            <a:endParaRPr lang="nl-NL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dirty="0" smtClean="0"/>
              <a:t> </a:t>
            </a:r>
          </a:p>
          <a:p>
            <a:r>
              <a:rPr lang="nl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</a:t>
            </a:r>
            <a:r>
              <a:rPr lang="nl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nl-BE" dirty="0" smtClean="0"/>
              <a:t>Ontheffing aan de eredienst en nieuwe functie geven.</a:t>
            </a:r>
          </a:p>
          <a:p>
            <a:r>
              <a:rPr lang="nl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Hoe? </a:t>
            </a:r>
            <a:r>
              <a:rPr lang="nl-BE" dirty="0" smtClean="0"/>
              <a:t>Goedkeuring Bisschop nodig! Enkel wanneer duidelijk en aanvaardbaar plan voorhanden is en voldoende garanties zijn voor toepassing in de toekomst.</a:t>
            </a:r>
            <a:endParaRPr lang="nl-B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651982" y="154911"/>
            <a:ext cx="5685252" cy="15762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dirty="0" smtClean="0"/>
              <a:t>Soorten ander gebruik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4" y="171182"/>
            <a:ext cx="1319649" cy="164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6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379808" y="161121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dirty="0" smtClean="0">
                <a:solidFill>
                  <a:schemeClr val="tx1"/>
                </a:solidFill>
              </a:rPr>
              <a:t>Voorbeeld?</a:t>
            </a:r>
          </a:p>
          <a:p>
            <a:r>
              <a:rPr lang="nl-BE" dirty="0" smtClean="0">
                <a:solidFill>
                  <a:schemeClr val="tx1"/>
                </a:solidFill>
              </a:rPr>
              <a:t>Studie, cultureel, toerisme, erfgoed, sociaal</a:t>
            </a:r>
            <a:r>
              <a:rPr lang="nl-BE" dirty="0" smtClean="0"/>
              <a:t>: concertzaal, theater, gevangenis, sociaal of medisch centrum, bibliotheek, stadhuis, ossuarium, columbarium, sociale woning, beschermd wonen</a:t>
            </a:r>
          </a:p>
          <a:p>
            <a:r>
              <a:rPr lang="nl-BE" dirty="0" smtClean="0">
                <a:solidFill>
                  <a:schemeClr val="tx1"/>
                </a:solidFill>
              </a:rPr>
              <a:t>Spiritueel</a:t>
            </a:r>
            <a:r>
              <a:rPr lang="nl-BE" dirty="0" smtClean="0"/>
              <a:t>: retraitehuis, stilteplaats, bezinningsruimte, …</a:t>
            </a:r>
          </a:p>
          <a:p>
            <a:r>
              <a:rPr lang="nl-BE" dirty="0" smtClean="0">
                <a:solidFill>
                  <a:schemeClr val="tx1"/>
                </a:solidFill>
              </a:rPr>
              <a:t>Bewoning</a:t>
            </a:r>
            <a:r>
              <a:rPr lang="nl-BE" dirty="0" smtClean="0"/>
              <a:t>: appartementen, lofts, individueel wonen, gemeenschapswonen, …</a:t>
            </a:r>
          </a:p>
          <a:p>
            <a:r>
              <a:rPr lang="nl-BE" dirty="0" smtClean="0">
                <a:solidFill>
                  <a:schemeClr val="tx1"/>
                </a:solidFill>
              </a:rPr>
              <a:t>Commercieel</a:t>
            </a:r>
            <a:r>
              <a:rPr lang="nl-BE" dirty="0" smtClean="0"/>
              <a:t>: hotel, markthal, kantoren, commercieel centrum, evenementenruimte, casino, …</a:t>
            </a:r>
            <a:endParaRPr lang="nl-BE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651982" y="154911"/>
            <a:ext cx="5685252" cy="15762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4" y="171182"/>
            <a:ext cx="1319649" cy="164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8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882" y="154910"/>
            <a:ext cx="4391041" cy="658656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21527" y="2212617"/>
            <a:ext cx="35682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Dominicanenkerk Maastricht: kloosterkerk (13</a:t>
            </a:r>
            <a:r>
              <a:rPr lang="nl-BE" baseline="30000" dirty="0" smtClean="0"/>
              <a:t>de</a:t>
            </a:r>
            <a:r>
              <a:rPr lang="nl-BE" dirty="0" smtClean="0"/>
              <a:t> eeuw), </a:t>
            </a:r>
          </a:p>
          <a:p>
            <a:r>
              <a:rPr lang="nl-BE" dirty="0" smtClean="0"/>
              <a:t>parochiekerk, </a:t>
            </a:r>
          </a:p>
          <a:p>
            <a:r>
              <a:rPr lang="nl-BE" dirty="0" smtClean="0"/>
              <a:t>stadsmagazijn, </a:t>
            </a:r>
          </a:p>
          <a:p>
            <a:r>
              <a:rPr lang="nl-BE" dirty="0" smtClean="0"/>
              <a:t>tentoonstellingsruimte, </a:t>
            </a:r>
          </a:p>
          <a:p>
            <a:r>
              <a:rPr lang="nl-BE" dirty="0" smtClean="0"/>
              <a:t>repetitieruimte, </a:t>
            </a:r>
          </a:p>
          <a:p>
            <a:r>
              <a:rPr lang="nl-BE" dirty="0" smtClean="0"/>
              <a:t>carnavalszaal,</a:t>
            </a:r>
          </a:p>
          <a:p>
            <a:r>
              <a:rPr lang="nl-BE" dirty="0" smtClean="0"/>
              <a:t>archiefdepot, </a:t>
            </a:r>
          </a:p>
          <a:p>
            <a:r>
              <a:rPr lang="nl-BE" dirty="0" smtClean="0"/>
              <a:t>fietsenstalling. </a:t>
            </a:r>
          </a:p>
          <a:p>
            <a:r>
              <a:rPr lang="nl-BE" dirty="0" smtClean="0"/>
              <a:t>Nu boekenwinkel.</a:t>
            </a:r>
            <a:endParaRPr lang="nl-B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651982" y="154911"/>
            <a:ext cx="5685252" cy="15762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4" y="171182"/>
            <a:ext cx="1319649" cy="164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8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651983" y="154911"/>
            <a:ext cx="4462378" cy="15762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dirty="0" smtClean="0"/>
              <a:t>Meer Inspiratie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9" y="283645"/>
            <a:ext cx="1225298" cy="135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0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651983" y="154911"/>
            <a:ext cx="4462378" cy="1576281"/>
          </a:xfrm>
        </p:spPr>
        <p:txBody>
          <a:bodyPr/>
          <a:lstStyle/>
          <a:p>
            <a:r>
              <a:rPr lang="nl-BE" dirty="0" smtClean="0"/>
              <a:t>Vormingspakket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9" y="283645"/>
            <a:ext cx="1225298" cy="135941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27961" y="2390660"/>
            <a:ext cx="5849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BE" sz="2400" dirty="0" smtClean="0"/>
              <a:t>Theoretisch kader</a:t>
            </a:r>
            <a:endParaRPr lang="nl-NL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nl-BE" sz="2400" dirty="0" smtClean="0"/>
              <a:t>In de praktijk</a:t>
            </a:r>
          </a:p>
        </p:txBody>
      </p:sp>
    </p:spTree>
    <p:extLst>
      <p:ext uri="{BB962C8B-B14F-4D97-AF65-F5344CB8AC3E}">
        <p14:creationId xmlns:p14="http://schemas.microsoft.com/office/powerpoint/2010/main" val="178197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1651982" y="0"/>
            <a:ext cx="5685252" cy="15762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dirty="0" smtClean="0"/>
              <a:t>STAP 1: brainstorm</a:t>
            </a:r>
            <a:endParaRPr lang="nl-BE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782367" y="1731192"/>
            <a:ext cx="6554867" cy="37676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smtClean="0"/>
              <a:t>IDEE?</a:t>
            </a:r>
          </a:p>
          <a:p>
            <a:r>
              <a:rPr lang="nl-BE" dirty="0" smtClean="0"/>
              <a:t>Vanuit een nood/behoefte in het dorp!</a:t>
            </a:r>
          </a:p>
          <a:p>
            <a:r>
              <a:rPr lang="nl-BE" dirty="0" smtClean="0"/>
              <a:t>Denk aan de </a:t>
            </a:r>
            <a:r>
              <a:rPr lang="nl-BE" dirty="0" smtClean="0">
                <a:hlinkClick r:id="rId2" action="ppaction://hlinksldjump"/>
              </a:rPr>
              <a:t>voorwaarden ander gebruik</a:t>
            </a:r>
            <a:r>
              <a:rPr lang="nl-BE" dirty="0"/>
              <a:t>!</a:t>
            </a:r>
            <a:endParaRPr lang="nl-BE" dirty="0" smtClean="0"/>
          </a:p>
          <a:p>
            <a:r>
              <a:rPr lang="nl-BE" dirty="0" smtClean="0"/>
              <a:t>Denk aan de verschillende soorten gebruik!</a:t>
            </a:r>
          </a:p>
          <a:p>
            <a:r>
              <a:rPr lang="nl-BE" dirty="0" smtClean="0"/>
              <a:t>Bereik een ruime doelgroep!</a:t>
            </a:r>
            <a:r>
              <a:rPr lang="nl-BE" dirty="0"/>
              <a:t> </a:t>
            </a:r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r>
              <a:rPr lang="nl-BE" dirty="0" smtClean="0"/>
              <a:t>Sta </a:t>
            </a:r>
            <a:r>
              <a:rPr lang="nl-BE" dirty="0"/>
              <a:t>open voor ieder idee</a:t>
            </a:r>
            <a:r>
              <a:rPr lang="nl-BE" dirty="0" smtClean="0"/>
              <a:t>!</a:t>
            </a:r>
          </a:p>
          <a:p>
            <a:r>
              <a:rPr lang="nl-BE" dirty="0" smtClean="0"/>
              <a:t>Noteer ALLE ideeën!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4" y="171182"/>
            <a:ext cx="1319649" cy="164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7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7751" y="2075762"/>
            <a:ext cx="6554867" cy="3767670"/>
          </a:xfrm>
        </p:spPr>
        <p:txBody>
          <a:bodyPr/>
          <a:lstStyle/>
          <a:p>
            <a:r>
              <a:rPr lang="nl-BE" dirty="0" smtClean="0"/>
              <a:t>Top 5 -&gt; Top 3</a:t>
            </a:r>
          </a:p>
          <a:p>
            <a:r>
              <a:rPr lang="nl-BE" dirty="0" smtClean="0"/>
              <a:t>Uitwerking idee(</a:t>
            </a:r>
            <a:r>
              <a:rPr lang="nl-BE" dirty="0" err="1" smtClean="0"/>
              <a:t>ën</a:t>
            </a:r>
            <a:r>
              <a:rPr lang="nl-BE" dirty="0" smtClean="0"/>
              <a:t>):</a:t>
            </a:r>
          </a:p>
          <a:p>
            <a:pPr lvl="1"/>
            <a:r>
              <a:rPr lang="nl-BE" dirty="0" smtClean="0"/>
              <a:t>Wat heb je ervoor nodig?</a:t>
            </a:r>
          </a:p>
          <a:p>
            <a:pPr lvl="1"/>
            <a:r>
              <a:rPr lang="nl-BE" dirty="0" smtClean="0"/>
              <a:t>Schatting in kostprijs?</a:t>
            </a:r>
          </a:p>
          <a:p>
            <a:pPr lvl="1"/>
            <a:r>
              <a:rPr lang="nl-BE" dirty="0" smtClean="0"/>
              <a:t>Hoe kosten kunnen drukken?</a:t>
            </a:r>
            <a:endParaRPr lang="nl-NL" dirty="0" smtClean="0"/>
          </a:p>
          <a:p>
            <a:pPr lvl="1"/>
            <a:r>
              <a:rPr lang="nl-BE" dirty="0" smtClean="0"/>
              <a:t>Goede afspraken nodig?</a:t>
            </a:r>
          </a:p>
          <a:p>
            <a:pPr lvl="1"/>
            <a:r>
              <a:rPr lang="nl-BE" dirty="0" smtClean="0"/>
              <a:t>…</a:t>
            </a:r>
          </a:p>
          <a:p>
            <a:r>
              <a:rPr lang="nl-BE" dirty="0" smtClean="0"/>
              <a:t>Noteer 1 idee per blad 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651982" y="121860"/>
            <a:ext cx="5685252" cy="15762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dirty="0" smtClean="0"/>
              <a:t>STAP 2: uitwerking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4" y="171182"/>
            <a:ext cx="1319649" cy="164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848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1651982" y="154911"/>
            <a:ext cx="5685252" cy="15762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dirty="0" smtClean="0"/>
              <a:t>STAP 3: Voorstelling</a:t>
            </a:r>
            <a:endParaRPr lang="nl-BE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782367" y="1885428"/>
            <a:ext cx="6554867" cy="3767670"/>
          </a:xfrm>
        </p:spPr>
        <p:txBody>
          <a:bodyPr>
            <a:normAutofit/>
          </a:bodyPr>
          <a:lstStyle/>
          <a:p>
            <a:r>
              <a:rPr lang="nl-BE" dirty="0" smtClean="0"/>
              <a:t>Stel je idee(</a:t>
            </a:r>
            <a:r>
              <a:rPr lang="nl-BE" dirty="0" err="1" smtClean="0"/>
              <a:t>ën</a:t>
            </a:r>
            <a:r>
              <a:rPr lang="nl-BE" dirty="0" smtClean="0"/>
              <a:t>) per groepje kort voor!</a:t>
            </a:r>
          </a:p>
          <a:p>
            <a:r>
              <a:rPr lang="nl-BE" dirty="0" smtClean="0"/>
              <a:t>Stel vragen en geef opmerkingen.</a:t>
            </a:r>
          </a:p>
          <a:p>
            <a:r>
              <a:rPr lang="nl-BE" dirty="0" smtClean="0"/>
              <a:t>Zoek oplossingen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4" y="171182"/>
            <a:ext cx="1319649" cy="164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6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1651982" y="154911"/>
            <a:ext cx="5685252" cy="15762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dirty="0" smtClean="0"/>
              <a:t>STAP 4: Kiezen</a:t>
            </a:r>
            <a:endParaRPr lang="nl-BE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782367" y="1885428"/>
            <a:ext cx="6554867" cy="3767670"/>
          </a:xfrm>
        </p:spPr>
        <p:txBody>
          <a:bodyPr>
            <a:normAutofit/>
          </a:bodyPr>
          <a:lstStyle/>
          <a:p>
            <a:r>
              <a:rPr lang="nl-BE" dirty="0" smtClean="0"/>
              <a:t>Post-</a:t>
            </a:r>
            <a:r>
              <a:rPr lang="nl-BE" dirty="0" err="1" smtClean="0"/>
              <a:t>it</a:t>
            </a:r>
            <a:r>
              <a:rPr lang="nl-BE" dirty="0" smtClean="0"/>
              <a:t> 1-2-3</a:t>
            </a:r>
          </a:p>
          <a:p>
            <a:r>
              <a:rPr lang="nl-BE" dirty="0" smtClean="0"/>
              <a:t>Kies jouw top 3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4" y="171182"/>
            <a:ext cx="1319649" cy="164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6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1651982" y="154911"/>
            <a:ext cx="5685252" cy="15762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dirty="0" smtClean="0"/>
              <a:t>STAP </a:t>
            </a:r>
            <a:r>
              <a:rPr lang="nl-BE" dirty="0"/>
              <a:t>5</a:t>
            </a:r>
            <a:r>
              <a:rPr lang="nl-BE" dirty="0" smtClean="0"/>
              <a:t>: Communiceren</a:t>
            </a:r>
            <a:endParaRPr lang="nl-BE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782367" y="1885428"/>
            <a:ext cx="6554867" cy="3767670"/>
          </a:xfrm>
        </p:spPr>
        <p:txBody>
          <a:bodyPr>
            <a:normAutofit/>
          </a:bodyPr>
          <a:lstStyle/>
          <a:p>
            <a:r>
              <a:rPr lang="nl-BE" dirty="0" smtClean="0"/>
              <a:t>Communiceer naar bewoners!</a:t>
            </a:r>
          </a:p>
          <a:p>
            <a:r>
              <a:rPr lang="nl-BE" dirty="0" smtClean="0"/>
              <a:t>Vraag bevestiging </a:t>
            </a:r>
            <a:r>
              <a:rPr lang="nl-BE" smtClean="0"/>
              <a:t>of opmerkingen...</a:t>
            </a:r>
            <a:endParaRPr lang="nl-BE" dirty="0" smtClean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4" y="171182"/>
            <a:ext cx="1319649" cy="164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0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1651983" y="154911"/>
            <a:ext cx="4462378" cy="15762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dirty="0" smtClean="0"/>
              <a:t>Begrippen</a:t>
            </a:r>
            <a:endParaRPr lang="nl-BE" dirty="0"/>
          </a:p>
        </p:txBody>
      </p:sp>
      <p:cxnSp>
        <p:nvCxnSpPr>
          <p:cNvPr id="12" name="Rechte verbindingslijn met pijl 11"/>
          <p:cNvCxnSpPr/>
          <p:nvPr/>
        </p:nvCxnSpPr>
        <p:spPr>
          <a:xfrm flipV="1">
            <a:off x="3650589" y="2374966"/>
            <a:ext cx="1088577" cy="31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Vrije vorm 26"/>
          <p:cNvSpPr/>
          <p:nvPr/>
        </p:nvSpPr>
        <p:spPr>
          <a:xfrm>
            <a:off x="2670227" y="5229763"/>
            <a:ext cx="91440" cy="43202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32021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Vrije vorm 27"/>
          <p:cNvSpPr/>
          <p:nvPr/>
        </p:nvSpPr>
        <p:spPr>
          <a:xfrm>
            <a:off x="2660665" y="3868477"/>
            <a:ext cx="91440" cy="43202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32021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Vrije vorm 28"/>
          <p:cNvSpPr/>
          <p:nvPr/>
        </p:nvSpPr>
        <p:spPr>
          <a:xfrm>
            <a:off x="2660665" y="2611667"/>
            <a:ext cx="91440" cy="43202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32021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Vrije vorm 29"/>
          <p:cNvSpPr/>
          <p:nvPr/>
        </p:nvSpPr>
        <p:spPr>
          <a:xfrm>
            <a:off x="1982327" y="1688771"/>
            <a:ext cx="1444174" cy="747729"/>
          </a:xfrm>
          <a:custGeom>
            <a:avLst/>
            <a:gdLst>
              <a:gd name="connsiteX0" fmla="*/ 0 w 1444174"/>
              <a:gd name="connsiteY0" fmla="*/ 0 h 747729"/>
              <a:gd name="connsiteX1" fmla="*/ 1444174 w 1444174"/>
              <a:gd name="connsiteY1" fmla="*/ 0 h 747729"/>
              <a:gd name="connsiteX2" fmla="*/ 1444174 w 1444174"/>
              <a:gd name="connsiteY2" fmla="*/ 747729 h 747729"/>
              <a:gd name="connsiteX3" fmla="*/ 0 w 1444174"/>
              <a:gd name="connsiteY3" fmla="*/ 747729 h 747729"/>
              <a:gd name="connsiteX4" fmla="*/ 0 w 1444174"/>
              <a:gd name="connsiteY4" fmla="*/ 0 h 74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174" h="747729">
                <a:moveTo>
                  <a:pt x="0" y="0"/>
                </a:moveTo>
                <a:lnTo>
                  <a:pt x="1444174" y="0"/>
                </a:lnTo>
                <a:lnTo>
                  <a:pt x="1444174" y="747729"/>
                </a:lnTo>
                <a:lnTo>
                  <a:pt x="0" y="74772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" tIns="10160" rIns="10160" bIns="10551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600" kern="1200" dirty="0" smtClean="0"/>
              <a:t>Aartsbisdom</a:t>
            </a:r>
            <a:endParaRPr lang="nl-BE" sz="1600" kern="1200" dirty="0"/>
          </a:p>
        </p:txBody>
      </p:sp>
      <p:sp>
        <p:nvSpPr>
          <p:cNvPr id="31" name="Vrije vorm 30"/>
          <p:cNvSpPr/>
          <p:nvPr/>
        </p:nvSpPr>
        <p:spPr>
          <a:xfrm>
            <a:off x="2325149" y="2367143"/>
            <a:ext cx="1299757" cy="249243"/>
          </a:xfrm>
          <a:custGeom>
            <a:avLst/>
            <a:gdLst>
              <a:gd name="connsiteX0" fmla="*/ 0 w 1299757"/>
              <a:gd name="connsiteY0" fmla="*/ 0 h 249243"/>
              <a:gd name="connsiteX1" fmla="*/ 1299757 w 1299757"/>
              <a:gd name="connsiteY1" fmla="*/ 0 h 249243"/>
              <a:gd name="connsiteX2" fmla="*/ 1299757 w 1299757"/>
              <a:gd name="connsiteY2" fmla="*/ 249243 h 249243"/>
              <a:gd name="connsiteX3" fmla="*/ 0 w 1299757"/>
              <a:gd name="connsiteY3" fmla="*/ 249243 h 249243"/>
              <a:gd name="connsiteX4" fmla="*/ 0 w 1299757"/>
              <a:gd name="connsiteY4" fmla="*/ 0 h 24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9757" h="249243">
                <a:moveTo>
                  <a:pt x="0" y="0"/>
                </a:moveTo>
                <a:lnTo>
                  <a:pt x="1299757" y="0"/>
                </a:lnTo>
                <a:lnTo>
                  <a:pt x="1299757" y="249243"/>
                </a:lnTo>
                <a:lnTo>
                  <a:pt x="0" y="24924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00" tIns="6350" rIns="25400" bIns="635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000" kern="1200" dirty="0" smtClean="0"/>
              <a:t>Mechelen - Brussel</a:t>
            </a:r>
            <a:endParaRPr lang="nl-BE" sz="1000" kern="1200" dirty="0"/>
          </a:p>
        </p:txBody>
      </p:sp>
      <p:sp>
        <p:nvSpPr>
          <p:cNvPr id="32" name="Vrije vorm 31"/>
          <p:cNvSpPr/>
          <p:nvPr/>
        </p:nvSpPr>
        <p:spPr>
          <a:xfrm>
            <a:off x="1982327" y="3023299"/>
            <a:ext cx="1444174" cy="747729"/>
          </a:xfrm>
          <a:custGeom>
            <a:avLst/>
            <a:gdLst>
              <a:gd name="connsiteX0" fmla="*/ 0 w 1444174"/>
              <a:gd name="connsiteY0" fmla="*/ 0 h 747729"/>
              <a:gd name="connsiteX1" fmla="*/ 1444174 w 1444174"/>
              <a:gd name="connsiteY1" fmla="*/ 0 h 747729"/>
              <a:gd name="connsiteX2" fmla="*/ 1444174 w 1444174"/>
              <a:gd name="connsiteY2" fmla="*/ 747729 h 747729"/>
              <a:gd name="connsiteX3" fmla="*/ 0 w 1444174"/>
              <a:gd name="connsiteY3" fmla="*/ 747729 h 747729"/>
              <a:gd name="connsiteX4" fmla="*/ 0 w 1444174"/>
              <a:gd name="connsiteY4" fmla="*/ 0 h 74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174" h="747729">
                <a:moveTo>
                  <a:pt x="0" y="0"/>
                </a:moveTo>
                <a:lnTo>
                  <a:pt x="1444174" y="0"/>
                </a:lnTo>
                <a:lnTo>
                  <a:pt x="1444174" y="747729"/>
                </a:lnTo>
                <a:lnTo>
                  <a:pt x="0" y="74772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" tIns="10160" rIns="10160" bIns="10551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600" kern="1200" dirty="0" smtClean="0"/>
              <a:t>Bisdom</a:t>
            </a:r>
            <a:endParaRPr lang="nl-BE" sz="1600" kern="1200" dirty="0"/>
          </a:p>
        </p:txBody>
      </p:sp>
      <p:sp>
        <p:nvSpPr>
          <p:cNvPr id="33" name="Vrije vorm 32"/>
          <p:cNvSpPr/>
          <p:nvPr/>
        </p:nvSpPr>
        <p:spPr>
          <a:xfrm>
            <a:off x="2331372" y="3626091"/>
            <a:ext cx="1299757" cy="249243"/>
          </a:xfrm>
          <a:custGeom>
            <a:avLst/>
            <a:gdLst>
              <a:gd name="connsiteX0" fmla="*/ 0 w 1299757"/>
              <a:gd name="connsiteY0" fmla="*/ 0 h 249243"/>
              <a:gd name="connsiteX1" fmla="*/ 1299757 w 1299757"/>
              <a:gd name="connsiteY1" fmla="*/ 0 h 249243"/>
              <a:gd name="connsiteX2" fmla="*/ 1299757 w 1299757"/>
              <a:gd name="connsiteY2" fmla="*/ 249243 h 249243"/>
              <a:gd name="connsiteX3" fmla="*/ 0 w 1299757"/>
              <a:gd name="connsiteY3" fmla="*/ 249243 h 249243"/>
              <a:gd name="connsiteX4" fmla="*/ 0 w 1299757"/>
              <a:gd name="connsiteY4" fmla="*/ 0 h 24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9757" h="249243">
                <a:moveTo>
                  <a:pt x="0" y="0"/>
                </a:moveTo>
                <a:lnTo>
                  <a:pt x="1299757" y="0"/>
                </a:lnTo>
                <a:lnTo>
                  <a:pt x="1299757" y="249243"/>
                </a:lnTo>
                <a:lnTo>
                  <a:pt x="0" y="24924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7620" rIns="3048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200" kern="1200" dirty="0" smtClean="0"/>
              <a:t>Bisdom Gent</a:t>
            </a:r>
          </a:p>
        </p:txBody>
      </p:sp>
      <p:sp>
        <p:nvSpPr>
          <p:cNvPr id="34" name="Vrije vorm 33"/>
          <p:cNvSpPr/>
          <p:nvPr/>
        </p:nvSpPr>
        <p:spPr>
          <a:xfrm>
            <a:off x="1982327" y="4278704"/>
            <a:ext cx="1444174" cy="747729"/>
          </a:xfrm>
          <a:custGeom>
            <a:avLst/>
            <a:gdLst>
              <a:gd name="connsiteX0" fmla="*/ 0 w 1444174"/>
              <a:gd name="connsiteY0" fmla="*/ 0 h 747729"/>
              <a:gd name="connsiteX1" fmla="*/ 1444174 w 1444174"/>
              <a:gd name="connsiteY1" fmla="*/ 0 h 747729"/>
              <a:gd name="connsiteX2" fmla="*/ 1444174 w 1444174"/>
              <a:gd name="connsiteY2" fmla="*/ 747729 h 747729"/>
              <a:gd name="connsiteX3" fmla="*/ 0 w 1444174"/>
              <a:gd name="connsiteY3" fmla="*/ 747729 h 747729"/>
              <a:gd name="connsiteX4" fmla="*/ 0 w 1444174"/>
              <a:gd name="connsiteY4" fmla="*/ 0 h 74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174" h="747729">
                <a:moveTo>
                  <a:pt x="0" y="0"/>
                </a:moveTo>
                <a:lnTo>
                  <a:pt x="1444174" y="0"/>
                </a:lnTo>
                <a:lnTo>
                  <a:pt x="1444174" y="747729"/>
                </a:lnTo>
                <a:lnTo>
                  <a:pt x="0" y="74772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" tIns="10160" rIns="10160" bIns="10551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600" kern="1200" dirty="0" smtClean="0"/>
              <a:t>Dekenaat</a:t>
            </a:r>
            <a:endParaRPr lang="nl-BE" sz="1600" kern="1200" dirty="0"/>
          </a:p>
        </p:txBody>
      </p:sp>
      <p:sp>
        <p:nvSpPr>
          <p:cNvPr id="35" name="Vrije vorm 34"/>
          <p:cNvSpPr/>
          <p:nvPr/>
        </p:nvSpPr>
        <p:spPr>
          <a:xfrm>
            <a:off x="2325149" y="4914055"/>
            <a:ext cx="1299757" cy="249243"/>
          </a:xfrm>
          <a:custGeom>
            <a:avLst/>
            <a:gdLst>
              <a:gd name="connsiteX0" fmla="*/ 0 w 1299757"/>
              <a:gd name="connsiteY0" fmla="*/ 0 h 249243"/>
              <a:gd name="connsiteX1" fmla="*/ 1299757 w 1299757"/>
              <a:gd name="connsiteY1" fmla="*/ 0 h 249243"/>
              <a:gd name="connsiteX2" fmla="*/ 1299757 w 1299757"/>
              <a:gd name="connsiteY2" fmla="*/ 249243 h 249243"/>
              <a:gd name="connsiteX3" fmla="*/ 0 w 1299757"/>
              <a:gd name="connsiteY3" fmla="*/ 249243 h 249243"/>
              <a:gd name="connsiteX4" fmla="*/ 0 w 1299757"/>
              <a:gd name="connsiteY4" fmla="*/ 0 h 24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9757" h="249243">
                <a:moveTo>
                  <a:pt x="0" y="0"/>
                </a:moveTo>
                <a:lnTo>
                  <a:pt x="1299757" y="0"/>
                </a:lnTo>
                <a:lnTo>
                  <a:pt x="1299757" y="249243"/>
                </a:lnTo>
                <a:lnTo>
                  <a:pt x="0" y="24924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40" tIns="10160" rIns="4064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600" kern="1200" dirty="0" smtClean="0">
                <a:solidFill>
                  <a:srgbClr val="FF0000"/>
                </a:solidFill>
              </a:rPr>
              <a:t>Vul in</a:t>
            </a:r>
            <a:endParaRPr lang="nl-BE" sz="1600" kern="1200" dirty="0">
              <a:solidFill>
                <a:srgbClr val="FF0000"/>
              </a:solidFill>
            </a:endParaRPr>
          </a:p>
        </p:txBody>
      </p:sp>
      <p:sp>
        <p:nvSpPr>
          <p:cNvPr id="36" name="Vrije vorm 35"/>
          <p:cNvSpPr/>
          <p:nvPr/>
        </p:nvSpPr>
        <p:spPr>
          <a:xfrm>
            <a:off x="1988864" y="5498580"/>
            <a:ext cx="1444174" cy="747729"/>
          </a:xfrm>
          <a:custGeom>
            <a:avLst/>
            <a:gdLst>
              <a:gd name="connsiteX0" fmla="*/ 0 w 1444174"/>
              <a:gd name="connsiteY0" fmla="*/ 0 h 747729"/>
              <a:gd name="connsiteX1" fmla="*/ 1444174 w 1444174"/>
              <a:gd name="connsiteY1" fmla="*/ 0 h 747729"/>
              <a:gd name="connsiteX2" fmla="*/ 1444174 w 1444174"/>
              <a:gd name="connsiteY2" fmla="*/ 747729 h 747729"/>
              <a:gd name="connsiteX3" fmla="*/ 0 w 1444174"/>
              <a:gd name="connsiteY3" fmla="*/ 747729 h 747729"/>
              <a:gd name="connsiteX4" fmla="*/ 0 w 1444174"/>
              <a:gd name="connsiteY4" fmla="*/ 0 h 74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174" h="747729">
                <a:moveTo>
                  <a:pt x="0" y="0"/>
                </a:moveTo>
                <a:lnTo>
                  <a:pt x="1444174" y="0"/>
                </a:lnTo>
                <a:lnTo>
                  <a:pt x="1444174" y="747729"/>
                </a:lnTo>
                <a:lnTo>
                  <a:pt x="0" y="74772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" tIns="10160" rIns="10160" bIns="10551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600" kern="1200" dirty="0" smtClean="0"/>
              <a:t>Parochie(s)</a:t>
            </a:r>
            <a:endParaRPr lang="nl-BE" sz="1600" kern="1200" dirty="0"/>
          </a:p>
        </p:txBody>
      </p:sp>
      <p:sp>
        <p:nvSpPr>
          <p:cNvPr id="37" name="Vrije vorm 36"/>
          <p:cNvSpPr/>
          <p:nvPr/>
        </p:nvSpPr>
        <p:spPr>
          <a:xfrm>
            <a:off x="2325148" y="6133931"/>
            <a:ext cx="1299757" cy="249243"/>
          </a:xfrm>
          <a:custGeom>
            <a:avLst/>
            <a:gdLst>
              <a:gd name="connsiteX0" fmla="*/ 0 w 1299757"/>
              <a:gd name="connsiteY0" fmla="*/ 0 h 249243"/>
              <a:gd name="connsiteX1" fmla="*/ 1299757 w 1299757"/>
              <a:gd name="connsiteY1" fmla="*/ 0 h 249243"/>
              <a:gd name="connsiteX2" fmla="*/ 1299757 w 1299757"/>
              <a:gd name="connsiteY2" fmla="*/ 249243 h 249243"/>
              <a:gd name="connsiteX3" fmla="*/ 0 w 1299757"/>
              <a:gd name="connsiteY3" fmla="*/ 249243 h 249243"/>
              <a:gd name="connsiteX4" fmla="*/ 0 w 1299757"/>
              <a:gd name="connsiteY4" fmla="*/ 0 h 24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9757" h="249243">
                <a:moveTo>
                  <a:pt x="0" y="0"/>
                </a:moveTo>
                <a:lnTo>
                  <a:pt x="1299757" y="0"/>
                </a:lnTo>
                <a:lnTo>
                  <a:pt x="1299757" y="249243"/>
                </a:lnTo>
                <a:lnTo>
                  <a:pt x="0" y="24924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40" tIns="10160" rIns="4064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600" kern="1200" dirty="0" smtClean="0">
                <a:solidFill>
                  <a:srgbClr val="FF0000"/>
                </a:solidFill>
              </a:rPr>
              <a:t>Vul in</a:t>
            </a:r>
            <a:endParaRPr lang="nl-BE" sz="1600" kern="1200" dirty="0">
              <a:solidFill>
                <a:srgbClr val="FF0000"/>
              </a:solidFill>
            </a:endParaRPr>
          </a:p>
        </p:txBody>
      </p:sp>
      <p:sp>
        <p:nvSpPr>
          <p:cNvPr id="42" name="Vrije vorm 41"/>
          <p:cNvSpPr/>
          <p:nvPr/>
        </p:nvSpPr>
        <p:spPr>
          <a:xfrm>
            <a:off x="5144584" y="4295055"/>
            <a:ext cx="1444174" cy="747729"/>
          </a:xfrm>
          <a:custGeom>
            <a:avLst/>
            <a:gdLst>
              <a:gd name="connsiteX0" fmla="*/ 0 w 1444174"/>
              <a:gd name="connsiteY0" fmla="*/ 0 h 747729"/>
              <a:gd name="connsiteX1" fmla="*/ 1444174 w 1444174"/>
              <a:gd name="connsiteY1" fmla="*/ 0 h 747729"/>
              <a:gd name="connsiteX2" fmla="*/ 1444174 w 1444174"/>
              <a:gd name="connsiteY2" fmla="*/ 747729 h 747729"/>
              <a:gd name="connsiteX3" fmla="*/ 0 w 1444174"/>
              <a:gd name="connsiteY3" fmla="*/ 747729 h 747729"/>
              <a:gd name="connsiteX4" fmla="*/ 0 w 1444174"/>
              <a:gd name="connsiteY4" fmla="*/ 0 h 74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174" h="747729">
                <a:moveTo>
                  <a:pt x="0" y="0"/>
                </a:moveTo>
                <a:lnTo>
                  <a:pt x="1444174" y="0"/>
                </a:lnTo>
                <a:lnTo>
                  <a:pt x="1444174" y="747729"/>
                </a:lnTo>
                <a:lnTo>
                  <a:pt x="0" y="74772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" tIns="10160" rIns="10160" bIns="10551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600" kern="1200" dirty="0" smtClean="0"/>
              <a:t>Deken</a:t>
            </a:r>
            <a:endParaRPr lang="nl-BE" sz="1600" kern="1200" dirty="0"/>
          </a:p>
        </p:txBody>
      </p:sp>
      <p:sp>
        <p:nvSpPr>
          <p:cNvPr id="43" name="Vrije vorm 42"/>
          <p:cNvSpPr/>
          <p:nvPr/>
        </p:nvSpPr>
        <p:spPr>
          <a:xfrm>
            <a:off x="5566875" y="4944667"/>
            <a:ext cx="1299757" cy="249243"/>
          </a:xfrm>
          <a:custGeom>
            <a:avLst/>
            <a:gdLst>
              <a:gd name="connsiteX0" fmla="*/ 0 w 1299757"/>
              <a:gd name="connsiteY0" fmla="*/ 0 h 249243"/>
              <a:gd name="connsiteX1" fmla="*/ 1299757 w 1299757"/>
              <a:gd name="connsiteY1" fmla="*/ 0 h 249243"/>
              <a:gd name="connsiteX2" fmla="*/ 1299757 w 1299757"/>
              <a:gd name="connsiteY2" fmla="*/ 249243 h 249243"/>
              <a:gd name="connsiteX3" fmla="*/ 0 w 1299757"/>
              <a:gd name="connsiteY3" fmla="*/ 249243 h 249243"/>
              <a:gd name="connsiteX4" fmla="*/ 0 w 1299757"/>
              <a:gd name="connsiteY4" fmla="*/ 0 h 24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9757" h="249243">
                <a:moveTo>
                  <a:pt x="0" y="0"/>
                </a:moveTo>
                <a:lnTo>
                  <a:pt x="1299757" y="0"/>
                </a:lnTo>
                <a:lnTo>
                  <a:pt x="1299757" y="249243"/>
                </a:lnTo>
                <a:lnTo>
                  <a:pt x="0" y="24924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40" tIns="10160" rIns="4064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600" kern="1200" dirty="0" smtClean="0">
                <a:solidFill>
                  <a:srgbClr val="FF0000"/>
                </a:solidFill>
              </a:rPr>
              <a:t>Vul in</a:t>
            </a:r>
            <a:endParaRPr lang="nl-BE" sz="1600" kern="1200" dirty="0">
              <a:solidFill>
                <a:srgbClr val="FF0000"/>
              </a:solidFill>
            </a:endParaRPr>
          </a:p>
        </p:txBody>
      </p:sp>
      <p:sp>
        <p:nvSpPr>
          <p:cNvPr id="44" name="Vrije vorm 43"/>
          <p:cNvSpPr/>
          <p:nvPr/>
        </p:nvSpPr>
        <p:spPr>
          <a:xfrm>
            <a:off x="5131131" y="5501311"/>
            <a:ext cx="1444174" cy="747729"/>
          </a:xfrm>
          <a:custGeom>
            <a:avLst/>
            <a:gdLst>
              <a:gd name="connsiteX0" fmla="*/ 0 w 1444174"/>
              <a:gd name="connsiteY0" fmla="*/ 0 h 747729"/>
              <a:gd name="connsiteX1" fmla="*/ 1444174 w 1444174"/>
              <a:gd name="connsiteY1" fmla="*/ 0 h 747729"/>
              <a:gd name="connsiteX2" fmla="*/ 1444174 w 1444174"/>
              <a:gd name="connsiteY2" fmla="*/ 747729 h 747729"/>
              <a:gd name="connsiteX3" fmla="*/ 0 w 1444174"/>
              <a:gd name="connsiteY3" fmla="*/ 747729 h 747729"/>
              <a:gd name="connsiteX4" fmla="*/ 0 w 1444174"/>
              <a:gd name="connsiteY4" fmla="*/ 0 h 74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174" h="747729">
                <a:moveTo>
                  <a:pt x="0" y="0"/>
                </a:moveTo>
                <a:lnTo>
                  <a:pt x="1444174" y="0"/>
                </a:lnTo>
                <a:lnTo>
                  <a:pt x="1444174" y="747729"/>
                </a:lnTo>
                <a:lnTo>
                  <a:pt x="0" y="74772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" tIns="10160" rIns="10160" bIns="10551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600" kern="1200" dirty="0" smtClean="0"/>
              <a:t>Pastoor</a:t>
            </a:r>
            <a:endParaRPr lang="nl-BE" sz="1600" kern="1200" dirty="0"/>
          </a:p>
        </p:txBody>
      </p:sp>
      <p:sp>
        <p:nvSpPr>
          <p:cNvPr id="45" name="Vrije vorm 44"/>
          <p:cNvSpPr/>
          <p:nvPr/>
        </p:nvSpPr>
        <p:spPr>
          <a:xfrm>
            <a:off x="5566874" y="6121688"/>
            <a:ext cx="1299757" cy="249243"/>
          </a:xfrm>
          <a:custGeom>
            <a:avLst/>
            <a:gdLst>
              <a:gd name="connsiteX0" fmla="*/ 0 w 1299757"/>
              <a:gd name="connsiteY0" fmla="*/ 0 h 249243"/>
              <a:gd name="connsiteX1" fmla="*/ 1299757 w 1299757"/>
              <a:gd name="connsiteY1" fmla="*/ 0 h 249243"/>
              <a:gd name="connsiteX2" fmla="*/ 1299757 w 1299757"/>
              <a:gd name="connsiteY2" fmla="*/ 249243 h 249243"/>
              <a:gd name="connsiteX3" fmla="*/ 0 w 1299757"/>
              <a:gd name="connsiteY3" fmla="*/ 249243 h 249243"/>
              <a:gd name="connsiteX4" fmla="*/ 0 w 1299757"/>
              <a:gd name="connsiteY4" fmla="*/ 0 h 24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9757" h="249243">
                <a:moveTo>
                  <a:pt x="0" y="0"/>
                </a:moveTo>
                <a:lnTo>
                  <a:pt x="1299757" y="0"/>
                </a:lnTo>
                <a:lnTo>
                  <a:pt x="1299757" y="249243"/>
                </a:lnTo>
                <a:lnTo>
                  <a:pt x="0" y="24924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40" tIns="10160" rIns="4064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600" kern="1200" dirty="0" smtClean="0">
                <a:solidFill>
                  <a:srgbClr val="FF0000"/>
                </a:solidFill>
              </a:rPr>
              <a:t>Vul in</a:t>
            </a:r>
            <a:endParaRPr lang="nl-BE" sz="1600" kern="1200" dirty="0">
              <a:solidFill>
                <a:srgbClr val="FF0000"/>
              </a:solidFill>
            </a:endParaRPr>
          </a:p>
        </p:txBody>
      </p:sp>
      <p:sp>
        <p:nvSpPr>
          <p:cNvPr id="39" name="Vrije vorm 38"/>
          <p:cNvSpPr/>
          <p:nvPr/>
        </p:nvSpPr>
        <p:spPr>
          <a:xfrm>
            <a:off x="6443796" y="2283540"/>
            <a:ext cx="1592281" cy="382347"/>
          </a:xfrm>
          <a:custGeom>
            <a:avLst/>
            <a:gdLst>
              <a:gd name="connsiteX0" fmla="*/ 0 w 1367916"/>
              <a:gd name="connsiteY0" fmla="*/ 0 h 334843"/>
              <a:gd name="connsiteX1" fmla="*/ 1367916 w 1367916"/>
              <a:gd name="connsiteY1" fmla="*/ 0 h 334843"/>
              <a:gd name="connsiteX2" fmla="*/ 1367916 w 1367916"/>
              <a:gd name="connsiteY2" fmla="*/ 334843 h 334843"/>
              <a:gd name="connsiteX3" fmla="*/ 0 w 1367916"/>
              <a:gd name="connsiteY3" fmla="*/ 334843 h 334843"/>
              <a:gd name="connsiteX4" fmla="*/ 0 w 1367916"/>
              <a:gd name="connsiteY4" fmla="*/ 0 h 33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7916" h="334843">
                <a:moveTo>
                  <a:pt x="0" y="0"/>
                </a:moveTo>
                <a:lnTo>
                  <a:pt x="1367916" y="0"/>
                </a:lnTo>
                <a:lnTo>
                  <a:pt x="1367916" y="334843"/>
                </a:lnTo>
                <a:lnTo>
                  <a:pt x="0" y="33484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5715" rIns="22860" bIns="5715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050" kern="1200" dirty="0" smtClean="0"/>
              <a:t>Aartsbisschop </a:t>
            </a:r>
            <a:endParaRPr lang="nl-BE" sz="1050" kern="1200" dirty="0" smtClean="0"/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050" dirty="0" smtClean="0"/>
              <a:t>Jozef De </a:t>
            </a:r>
            <a:r>
              <a:rPr lang="nl-BE" sz="1050" dirty="0" err="1" smtClean="0"/>
              <a:t>Kezel</a:t>
            </a:r>
            <a:endParaRPr lang="nl-BE" sz="1050" kern="1200" dirty="0"/>
          </a:p>
        </p:txBody>
      </p:sp>
      <p:pic>
        <p:nvPicPr>
          <p:cNvPr id="47" name="Afbeelding 4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1" t="4915" r="24802" b="42749"/>
          <a:stretch/>
        </p:blipFill>
        <p:spPr>
          <a:xfrm>
            <a:off x="5144584" y="2720107"/>
            <a:ext cx="1722048" cy="1155227"/>
          </a:xfrm>
          <a:prstGeom prst="rect">
            <a:avLst/>
          </a:prstGeom>
        </p:spPr>
      </p:pic>
      <p:sp>
        <p:nvSpPr>
          <p:cNvPr id="41" name="Vrije vorm 40"/>
          <p:cNvSpPr/>
          <p:nvPr/>
        </p:nvSpPr>
        <p:spPr>
          <a:xfrm>
            <a:off x="6470090" y="3551888"/>
            <a:ext cx="1592281" cy="377666"/>
          </a:xfrm>
          <a:custGeom>
            <a:avLst/>
            <a:gdLst>
              <a:gd name="connsiteX0" fmla="*/ 0 w 1299757"/>
              <a:gd name="connsiteY0" fmla="*/ 0 h 249243"/>
              <a:gd name="connsiteX1" fmla="*/ 1299757 w 1299757"/>
              <a:gd name="connsiteY1" fmla="*/ 0 h 249243"/>
              <a:gd name="connsiteX2" fmla="*/ 1299757 w 1299757"/>
              <a:gd name="connsiteY2" fmla="*/ 249243 h 249243"/>
              <a:gd name="connsiteX3" fmla="*/ 0 w 1299757"/>
              <a:gd name="connsiteY3" fmla="*/ 249243 h 249243"/>
              <a:gd name="connsiteX4" fmla="*/ 0 w 1299757"/>
              <a:gd name="connsiteY4" fmla="*/ 0 h 24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9757" h="249243">
                <a:moveTo>
                  <a:pt x="0" y="0"/>
                </a:moveTo>
                <a:lnTo>
                  <a:pt x="1299757" y="0"/>
                </a:lnTo>
                <a:lnTo>
                  <a:pt x="1299757" y="249243"/>
                </a:lnTo>
                <a:lnTo>
                  <a:pt x="0" y="24924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7620" rIns="3048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050" kern="1200" dirty="0" smtClean="0"/>
              <a:t>Bissc</a:t>
            </a:r>
            <a:r>
              <a:rPr lang="nl-BE" sz="1050" dirty="0" smtClean="0"/>
              <a:t>hop </a:t>
            </a:r>
            <a:r>
              <a:rPr lang="nl-BE" sz="1050" kern="1200" dirty="0" smtClean="0"/>
              <a:t>Luc Van </a:t>
            </a:r>
            <a:r>
              <a:rPr lang="nl-BE" sz="1050" kern="1200" dirty="0" err="1" smtClean="0"/>
              <a:t>Looy</a:t>
            </a:r>
            <a:endParaRPr lang="nl-BE" sz="1050" kern="1200" dirty="0"/>
          </a:p>
        </p:txBody>
      </p:sp>
      <p:cxnSp>
        <p:nvCxnSpPr>
          <p:cNvPr id="52" name="Rechte verbindingslijn met pijl 51"/>
          <p:cNvCxnSpPr/>
          <p:nvPr/>
        </p:nvCxnSpPr>
        <p:spPr>
          <a:xfrm flipV="1">
            <a:off x="3663430" y="3636317"/>
            <a:ext cx="1088577" cy="31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met pijl 52"/>
          <p:cNvCxnSpPr/>
          <p:nvPr/>
        </p:nvCxnSpPr>
        <p:spPr>
          <a:xfrm flipV="1">
            <a:off x="3650588" y="4912458"/>
            <a:ext cx="1088577" cy="31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Rechte verbindingslijn met pijl 53"/>
          <p:cNvCxnSpPr/>
          <p:nvPr/>
        </p:nvCxnSpPr>
        <p:spPr>
          <a:xfrm flipV="1">
            <a:off x="3663429" y="6133931"/>
            <a:ext cx="1088577" cy="31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84" y="951759"/>
            <a:ext cx="1342678" cy="161121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4" y="171182"/>
            <a:ext cx="1319649" cy="164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6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2" grpId="0" animBg="1"/>
      <p:bldP spid="43" grpId="0" animBg="1"/>
      <p:bldP spid="44" grpId="0" animBg="1"/>
      <p:bldP spid="45" grpId="0" animBg="1"/>
      <p:bldP spid="39" grpId="0" animBg="1"/>
      <p:bldP spid="4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1651982" y="154911"/>
            <a:ext cx="5685252" cy="15762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dirty="0" smtClean="0"/>
              <a:t>Meer info</a:t>
            </a:r>
            <a:endParaRPr lang="nl-B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80660" y="1959841"/>
            <a:ext cx="7229451" cy="36367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sz="2000" dirty="0" smtClean="0"/>
              <a:t>Vlaamse </a:t>
            </a:r>
            <a:r>
              <a:rPr lang="nl-BE" sz="2000" dirty="0" smtClean="0"/>
              <a:t>Vereniging Dorpsbelangen</a:t>
            </a:r>
          </a:p>
          <a:p>
            <a:endParaRPr lang="nl-BE" sz="2000" dirty="0" smtClean="0"/>
          </a:p>
          <a:p>
            <a:r>
              <a:rPr lang="nl-BE" sz="2000" dirty="0" smtClean="0"/>
              <a:t>Contactpersonen: Agnes Voet en Koen Dewulf</a:t>
            </a:r>
            <a:endParaRPr lang="nl-BE" sz="2000" dirty="0" smtClean="0"/>
          </a:p>
          <a:p>
            <a:endParaRPr lang="nl-BE" sz="2000" dirty="0"/>
          </a:p>
          <a:p>
            <a:r>
              <a:rPr lang="nl-BE" sz="2000" dirty="0" smtClean="0"/>
              <a:t>Adres: 	</a:t>
            </a:r>
            <a:r>
              <a:rPr lang="nl-BE" sz="2000" dirty="0" err="1" smtClean="0"/>
              <a:t>Moeie</a:t>
            </a:r>
            <a:r>
              <a:rPr lang="nl-BE" sz="2000" dirty="0" smtClean="0"/>
              <a:t> 16a</a:t>
            </a:r>
          </a:p>
          <a:p>
            <a:r>
              <a:rPr lang="nl-BE" sz="2000" dirty="0" smtClean="0"/>
              <a:t>			9900 Eeklo</a:t>
            </a:r>
          </a:p>
          <a:p>
            <a:endParaRPr lang="nl-BE" sz="2000" dirty="0"/>
          </a:p>
          <a:p>
            <a:r>
              <a:rPr lang="nl-BE" sz="2000" dirty="0" smtClean="0"/>
              <a:t>Tel:			09 376 71 05</a:t>
            </a:r>
          </a:p>
          <a:p>
            <a:endParaRPr lang="nl-BE" sz="2000" dirty="0" smtClean="0"/>
          </a:p>
          <a:p>
            <a:r>
              <a:rPr lang="nl-BE" sz="2000" dirty="0" smtClean="0"/>
              <a:t>Mail:</a:t>
            </a:r>
            <a:r>
              <a:rPr lang="nl-BE" sz="2000" dirty="0"/>
              <a:t>	</a:t>
            </a:r>
            <a:r>
              <a:rPr lang="nl-BE" sz="2000" dirty="0" smtClean="0"/>
              <a:t>	</a:t>
            </a:r>
            <a:r>
              <a:rPr lang="nl-BE" sz="2000" dirty="0" smtClean="0">
                <a:hlinkClick r:id="rId2"/>
              </a:rPr>
              <a:t>Agnes.voet@dorpsbelangen.be</a:t>
            </a:r>
            <a:r>
              <a:rPr lang="nl-BE" sz="2000" dirty="0" smtClean="0"/>
              <a:t> </a:t>
            </a:r>
          </a:p>
          <a:p>
            <a:r>
              <a:rPr lang="nl-BE" sz="2000" dirty="0"/>
              <a:t>	</a:t>
            </a:r>
            <a:r>
              <a:rPr lang="nl-BE" sz="2000" dirty="0" smtClean="0"/>
              <a:t>		</a:t>
            </a:r>
            <a:r>
              <a:rPr lang="nl-BE" sz="2000" dirty="0" smtClean="0">
                <a:hlinkClick r:id="rId3"/>
              </a:rPr>
              <a:t>Koen.dewulf@dorpsbelangen.be</a:t>
            </a:r>
            <a:endParaRPr lang="nl-BE" sz="2000" dirty="0" smtClean="0"/>
          </a:p>
          <a:p>
            <a:endParaRPr lang="nl-BE" sz="2000" dirty="0"/>
          </a:p>
          <a:p>
            <a:endParaRPr lang="nl-BE" sz="2000" dirty="0"/>
          </a:p>
          <a:p>
            <a:r>
              <a:rPr lang="nl-BE" sz="2000" dirty="0" smtClean="0"/>
              <a:t>Web: 		www.dorpsbelangen.be</a:t>
            </a:r>
            <a:endParaRPr lang="nl-BE" sz="20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4" y="171182"/>
            <a:ext cx="1319649" cy="164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5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Rechte verbindingslijn 13"/>
          <p:cNvCxnSpPr/>
          <p:nvPr/>
        </p:nvCxnSpPr>
        <p:spPr>
          <a:xfrm flipH="1">
            <a:off x="2741603" y="3764420"/>
            <a:ext cx="9635" cy="17721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/>
          <p:cNvCxnSpPr/>
          <p:nvPr/>
        </p:nvCxnSpPr>
        <p:spPr>
          <a:xfrm>
            <a:off x="1648183" y="5505854"/>
            <a:ext cx="34068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1706594" y="3635566"/>
            <a:ext cx="34068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Vrije vorm 33"/>
          <p:cNvSpPr/>
          <p:nvPr/>
        </p:nvSpPr>
        <p:spPr>
          <a:xfrm>
            <a:off x="2047275" y="4242578"/>
            <a:ext cx="1444174" cy="747729"/>
          </a:xfrm>
          <a:custGeom>
            <a:avLst/>
            <a:gdLst>
              <a:gd name="connsiteX0" fmla="*/ 0 w 1444174"/>
              <a:gd name="connsiteY0" fmla="*/ 0 h 747729"/>
              <a:gd name="connsiteX1" fmla="*/ 1444174 w 1444174"/>
              <a:gd name="connsiteY1" fmla="*/ 0 h 747729"/>
              <a:gd name="connsiteX2" fmla="*/ 1444174 w 1444174"/>
              <a:gd name="connsiteY2" fmla="*/ 747729 h 747729"/>
              <a:gd name="connsiteX3" fmla="*/ 0 w 1444174"/>
              <a:gd name="connsiteY3" fmla="*/ 747729 h 747729"/>
              <a:gd name="connsiteX4" fmla="*/ 0 w 1444174"/>
              <a:gd name="connsiteY4" fmla="*/ 0 h 74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174" h="747729">
                <a:moveTo>
                  <a:pt x="0" y="0"/>
                </a:moveTo>
                <a:lnTo>
                  <a:pt x="1444174" y="0"/>
                </a:lnTo>
                <a:lnTo>
                  <a:pt x="1444174" y="747729"/>
                </a:lnTo>
                <a:lnTo>
                  <a:pt x="0" y="74772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" tIns="10160" rIns="10160" bIns="10551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600" kern="1200" dirty="0" smtClean="0"/>
              <a:t>Dekenaat</a:t>
            </a:r>
            <a:endParaRPr lang="nl-BE" sz="1600" kern="12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651983" y="154911"/>
            <a:ext cx="4462378" cy="15762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dirty="0" smtClean="0"/>
              <a:t>Begrippen</a:t>
            </a:r>
            <a:endParaRPr lang="nl-BE" dirty="0"/>
          </a:p>
        </p:txBody>
      </p:sp>
      <p:sp>
        <p:nvSpPr>
          <p:cNvPr id="27" name="Vrije vorm 26"/>
          <p:cNvSpPr/>
          <p:nvPr/>
        </p:nvSpPr>
        <p:spPr>
          <a:xfrm>
            <a:off x="2670227" y="5229763"/>
            <a:ext cx="91440" cy="43202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32021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Vrije vorm 34"/>
          <p:cNvSpPr/>
          <p:nvPr/>
        </p:nvSpPr>
        <p:spPr>
          <a:xfrm>
            <a:off x="2325149" y="4914055"/>
            <a:ext cx="1299757" cy="249243"/>
          </a:xfrm>
          <a:custGeom>
            <a:avLst/>
            <a:gdLst>
              <a:gd name="connsiteX0" fmla="*/ 0 w 1299757"/>
              <a:gd name="connsiteY0" fmla="*/ 0 h 249243"/>
              <a:gd name="connsiteX1" fmla="*/ 1299757 w 1299757"/>
              <a:gd name="connsiteY1" fmla="*/ 0 h 249243"/>
              <a:gd name="connsiteX2" fmla="*/ 1299757 w 1299757"/>
              <a:gd name="connsiteY2" fmla="*/ 249243 h 249243"/>
              <a:gd name="connsiteX3" fmla="*/ 0 w 1299757"/>
              <a:gd name="connsiteY3" fmla="*/ 249243 h 249243"/>
              <a:gd name="connsiteX4" fmla="*/ 0 w 1299757"/>
              <a:gd name="connsiteY4" fmla="*/ 0 h 24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9757" h="249243">
                <a:moveTo>
                  <a:pt x="0" y="0"/>
                </a:moveTo>
                <a:lnTo>
                  <a:pt x="1299757" y="0"/>
                </a:lnTo>
                <a:lnTo>
                  <a:pt x="1299757" y="249243"/>
                </a:lnTo>
                <a:lnTo>
                  <a:pt x="0" y="24924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40" tIns="10160" rIns="4064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600" kern="1200" dirty="0" smtClean="0">
                <a:solidFill>
                  <a:srgbClr val="FF0000"/>
                </a:solidFill>
              </a:rPr>
              <a:t>Vul in</a:t>
            </a:r>
            <a:endParaRPr lang="nl-BE" sz="1600" kern="1200" dirty="0">
              <a:solidFill>
                <a:srgbClr val="FF0000"/>
              </a:solidFill>
            </a:endParaRPr>
          </a:p>
        </p:txBody>
      </p:sp>
      <p:sp>
        <p:nvSpPr>
          <p:cNvPr id="36" name="Vrije vorm 35"/>
          <p:cNvSpPr/>
          <p:nvPr/>
        </p:nvSpPr>
        <p:spPr>
          <a:xfrm>
            <a:off x="1988864" y="5498580"/>
            <a:ext cx="1444174" cy="747729"/>
          </a:xfrm>
          <a:custGeom>
            <a:avLst/>
            <a:gdLst>
              <a:gd name="connsiteX0" fmla="*/ 0 w 1444174"/>
              <a:gd name="connsiteY0" fmla="*/ 0 h 747729"/>
              <a:gd name="connsiteX1" fmla="*/ 1444174 w 1444174"/>
              <a:gd name="connsiteY1" fmla="*/ 0 h 747729"/>
              <a:gd name="connsiteX2" fmla="*/ 1444174 w 1444174"/>
              <a:gd name="connsiteY2" fmla="*/ 747729 h 747729"/>
              <a:gd name="connsiteX3" fmla="*/ 0 w 1444174"/>
              <a:gd name="connsiteY3" fmla="*/ 747729 h 747729"/>
              <a:gd name="connsiteX4" fmla="*/ 0 w 1444174"/>
              <a:gd name="connsiteY4" fmla="*/ 0 h 74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174" h="747729">
                <a:moveTo>
                  <a:pt x="0" y="0"/>
                </a:moveTo>
                <a:lnTo>
                  <a:pt x="1444174" y="0"/>
                </a:lnTo>
                <a:lnTo>
                  <a:pt x="1444174" y="747729"/>
                </a:lnTo>
                <a:lnTo>
                  <a:pt x="0" y="74772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" tIns="10160" rIns="10160" bIns="10551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600" kern="1200" dirty="0" smtClean="0"/>
              <a:t>Parochie(s)</a:t>
            </a:r>
            <a:endParaRPr lang="nl-BE" sz="1600" kern="1200" dirty="0"/>
          </a:p>
        </p:txBody>
      </p:sp>
      <p:sp>
        <p:nvSpPr>
          <p:cNvPr id="37" name="Vrije vorm 36"/>
          <p:cNvSpPr/>
          <p:nvPr/>
        </p:nvSpPr>
        <p:spPr>
          <a:xfrm>
            <a:off x="2325148" y="6133931"/>
            <a:ext cx="1299757" cy="249243"/>
          </a:xfrm>
          <a:custGeom>
            <a:avLst/>
            <a:gdLst>
              <a:gd name="connsiteX0" fmla="*/ 0 w 1299757"/>
              <a:gd name="connsiteY0" fmla="*/ 0 h 249243"/>
              <a:gd name="connsiteX1" fmla="*/ 1299757 w 1299757"/>
              <a:gd name="connsiteY1" fmla="*/ 0 h 249243"/>
              <a:gd name="connsiteX2" fmla="*/ 1299757 w 1299757"/>
              <a:gd name="connsiteY2" fmla="*/ 249243 h 249243"/>
              <a:gd name="connsiteX3" fmla="*/ 0 w 1299757"/>
              <a:gd name="connsiteY3" fmla="*/ 249243 h 249243"/>
              <a:gd name="connsiteX4" fmla="*/ 0 w 1299757"/>
              <a:gd name="connsiteY4" fmla="*/ 0 h 24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9757" h="249243">
                <a:moveTo>
                  <a:pt x="0" y="0"/>
                </a:moveTo>
                <a:lnTo>
                  <a:pt x="1299757" y="0"/>
                </a:lnTo>
                <a:lnTo>
                  <a:pt x="1299757" y="249243"/>
                </a:lnTo>
                <a:lnTo>
                  <a:pt x="0" y="24924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40" tIns="10160" rIns="4064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600" kern="1200" dirty="0" smtClean="0">
                <a:solidFill>
                  <a:srgbClr val="FF0000"/>
                </a:solidFill>
              </a:rPr>
              <a:t>Vul in</a:t>
            </a:r>
            <a:endParaRPr lang="nl-BE" sz="1600" kern="1200" dirty="0">
              <a:solidFill>
                <a:srgbClr val="FF0000"/>
              </a:solidFill>
            </a:endParaRPr>
          </a:p>
        </p:txBody>
      </p:sp>
      <p:sp>
        <p:nvSpPr>
          <p:cNvPr id="42" name="Vrije vorm 41"/>
          <p:cNvSpPr/>
          <p:nvPr/>
        </p:nvSpPr>
        <p:spPr>
          <a:xfrm>
            <a:off x="5144584" y="4295055"/>
            <a:ext cx="1444174" cy="747729"/>
          </a:xfrm>
          <a:custGeom>
            <a:avLst/>
            <a:gdLst>
              <a:gd name="connsiteX0" fmla="*/ 0 w 1444174"/>
              <a:gd name="connsiteY0" fmla="*/ 0 h 747729"/>
              <a:gd name="connsiteX1" fmla="*/ 1444174 w 1444174"/>
              <a:gd name="connsiteY1" fmla="*/ 0 h 747729"/>
              <a:gd name="connsiteX2" fmla="*/ 1444174 w 1444174"/>
              <a:gd name="connsiteY2" fmla="*/ 747729 h 747729"/>
              <a:gd name="connsiteX3" fmla="*/ 0 w 1444174"/>
              <a:gd name="connsiteY3" fmla="*/ 747729 h 747729"/>
              <a:gd name="connsiteX4" fmla="*/ 0 w 1444174"/>
              <a:gd name="connsiteY4" fmla="*/ 0 h 74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174" h="747729">
                <a:moveTo>
                  <a:pt x="0" y="0"/>
                </a:moveTo>
                <a:lnTo>
                  <a:pt x="1444174" y="0"/>
                </a:lnTo>
                <a:lnTo>
                  <a:pt x="1444174" y="747729"/>
                </a:lnTo>
                <a:lnTo>
                  <a:pt x="0" y="74772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" tIns="10160" rIns="10160" bIns="10551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600" kern="1200" dirty="0" smtClean="0"/>
              <a:t>Deken</a:t>
            </a:r>
            <a:endParaRPr lang="nl-BE" sz="1600" kern="1200" dirty="0"/>
          </a:p>
        </p:txBody>
      </p:sp>
      <p:sp>
        <p:nvSpPr>
          <p:cNvPr id="43" name="Vrije vorm 42"/>
          <p:cNvSpPr/>
          <p:nvPr/>
        </p:nvSpPr>
        <p:spPr>
          <a:xfrm>
            <a:off x="5566875" y="4944667"/>
            <a:ext cx="1299757" cy="249243"/>
          </a:xfrm>
          <a:custGeom>
            <a:avLst/>
            <a:gdLst>
              <a:gd name="connsiteX0" fmla="*/ 0 w 1299757"/>
              <a:gd name="connsiteY0" fmla="*/ 0 h 249243"/>
              <a:gd name="connsiteX1" fmla="*/ 1299757 w 1299757"/>
              <a:gd name="connsiteY1" fmla="*/ 0 h 249243"/>
              <a:gd name="connsiteX2" fmla="*/ 1299757 w 1299757"/>
              <a:gd name="connsiteY2" fmla="*/ 249243 h 249243"/>
              <a:gd name="connsiteX3" fmla="*/ 0 w 1299757"/>
              <a:gd name="connsiteY3" fmla="*/ 249243 h 249243"/>
              <a:gd name="connsiteX4" fmla="*/ 0 w 1299757"/>
              <a:gd name="connsiteY4" fmla="*/ 0 h 24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9757" h="249243">
                <a:moveTo>
                  <a:pt x="0" y="0"/>
                </a:moveTo>
                <a:lnTo>
                  <a:pt x="1299757" y="0"/>
                </a:lnTo>
                <a:lnTo>
                  <a:pt x="1299757" y="249243"/>
                </a:lnTo>
                <a:lnTo>
                  <a:pt x="0" y="24924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40" tIns="10160" rIns="4064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600" kern="1200" dirty="0" smtClean="0">
                <a:solidFill>
                  <a:srgbClr val="FF0000"/>
                </a:solidFill>
              </a:rPr>
              <a:t>Vul in</a:t>
            </a:r>
            <a:endParaRPr lang="nl-BE" sz="1600" kern="1200" dirty="0">
              <a:solidFill>
                <a:srgbClr val="FF0000"/>
              </a:solidFill>
            </a:endParaRPr>
          </a:p>
        </p:txBody>
      </p:sp>
      <p:sp>
        <p:nvSpPr>
          <p:cNvPr id="44" name="Vrije vorm 43"/>
          <p:cNvSpPr/>
          <p:nvPr/>
        </p:nvSpPr>
        <p:spPr>
          <a:xfrm>
            <a:off x="5131131" y="5501311"/>
            <a:ext cx="1444174" cy="747729"/>
          </a:xfrm>
          <a:custGeom>
            <a:avLst/>
            <a:gdLst>
              <a:gd name="connsiteX0" fmla="*/ 0 w 1444174"/>
              <a:gd name="connsiteY0" fmla="*/ 0 h 747729"/>
              <a:gd name="connsiteX1" fmla="*/ 1444174 w 1444174"/>
              <a:gd name="connsiteY1" fmla="*/ 0 h 747729"/>
              <a:gd name="connsiteX2" fmla="*/ 1444174 w 1444174"/>
              <a:gd name="connsiteY2" fmla="*/ 747729 h 747729"/>
              <a:gd name="connsiteX3" fmla="*/ 0 w 1444174"/>
              <a:gd name="connsiteY3" fmla="*/ 747729 h 747729"/>
              <a:gd name="connsiteX4" fmla="*/ 0 w 1444174"/>
              <a:gd name="connsiteY4" fmla="*/ 0 h 74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174" h="747729">
                <a:moveTo>
                  <a:pt x="0" y="0"/>
                </a:moveTo>
                <a:lnTo>
                  <a:pt x="1444174" y="0"/>
                </a:lnTo>
                <a:lnTo>
                  <a:pt x="1444174" y="747729"/>
                </a:lnTo>
                <a:lnTo>
                  <a:pt x="0" y="74772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" tIns="10160" rIns="10160" bIns="10551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600" kern="1200" dirty="0" smtClean="0"/>
              <a:t>Pastoor</a:t>
            </a:r>
            <a:endParaRPr lang="nl-BE" sz="1600" kern="1200" dirty="0"/>
          </a:p>
        </p:txBody>
      </p:sp>
      <p:sp>
        <p:nvSpPr>
          <p:cNvPr id="45" name="Vrije vorm 44"/>
          <p:cNvSpPr/>
          <p:nvPr/>
        </p:nvSpPr>
        <p:spPr>
          <a:xfrm>
            <a:off x="5566874" y="6121688"/>
            <a:ext cx="1299757" cy="249243"/>
          </a:xfrm>
          <a:custGeom>
            <a:avLst/>
            <a:gdLst>
              <a:gd name="connsiteX0" fmla="*/ 0 w 1299757"/>
              <a:gd name="connsiteY0" fmla="*/ 0 h 249243"/>
              <a:gd name="connsiteX1" fmla="*/ 1299757 w 1299757"/>
              <a:gd name="connsiteY1" fmla="*/ 0 h 249243"/>
              <a:gd name="connsiteX2" fmla="*/ 1299757 w 1299757"/>
              <a:gd name="connsiteY2" fmla="*/ 249243 h 249243"/>
              <a:gd name="connsiteX3" fmla="*/ 0 w 1299757"/>
              <a:gd name="connsiteY3" fmla="*/ 249243 h 249243"/>
              <a:gd name="connsiteX4" fmla="*/ 0 w 1299757"/>
              <a:gd name="connsiteY4" fmla="*/ 0 h 24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9757" h="249243">
                <a:moveTo>
                  <a:pt x="0" y="0"/>
                </a:moveTo>
                <a:lnTo>
                  <a:pt x="1299757" y="0"/>
                </a:lnTo>
                <a:lnTo>
                  <a:pt x="1299757" y="249243"/>
                </a:lnTo>
                <a:lnTo>
                  <a:pt x="0" y="24924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40" tIns="10160" rIns="4064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600" kern="1200" dirty="0" smtClean="0">
                <a:solidFill>
                  <a:srgbClr val="FF0000"/>
                </a:solidFill>
              </a:rPr>
              <a:t>Vul in</a:t>
            </a:r>
            <a:endParaRPr lang="nl-BE" sz="1600" kern="1200" dirty="0">
              <a:solidFill>
                <a:srgbClr val="FF0000"/>
              </a:solidFill>
            </a:endParaRPr>
          </a:p>
        </p:txBody>
      </p:sp>
      <p:cxnSp>
        <p:nvCxnSpPr>
          <p:cNvPr id="53" name="Rechte verbindingslijn met pijl 52"/>
          <p:cNvCxnSpPr/>
          <p:nvPr/>
        </p:nvCxnSpPr>
        <p:spPr>
          <a:xfrm flipV="1">
            <a:off x="3650588" y="4912458"/>
            <a:ext cx="1088577" cy="31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Rechte verbindingslijn met pijl 53"/>
          <p:cNvCxnSpPr/>
          <p:nvPr/>
        </p:nvCxnSpPr>
        <p:spPr>
          <a:xfrm flipV="1">
            <a:off x="3663429" y="6133931"/>
            <a:ext cx="1088577" cy="31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Vrije vorm 15"/>
          <p:cNvSpPr/>
          <p:nvPr/>
        </p:nvSpPr>
        <p:spPr>
          <a:xfrm>
            <a:off x="1988864" y="5132065"/>
            <a:ext cx="1444174" cy="747729"/>
          </a:xfrm>
          <a:custGeom>
            <a:avLst/>
            <a:gdLst>
              <a:gd name="connsiteX0" fmla="*/ 0 w 1444174"/>
              <a:gd name="connsiteY0" fmla="*/ 0 h 747729"/>
              <a:gd name="connsiteX1" fmla="*/ 1444174 w 1444174"/>
              <a:gd name="connsiteY1" fmla="*/ 0 h 747729"/>
              <a:gd name="connsiteX2" fmla="*/ 1444174 w 1444174"/>
              <a:gd name="connsiteY2" fmla="*/ 747729 h 747729"/>
              <a:gd name="connsiteX3" fmla="*/ 0 w 1444174"/>
              <a:gd name="connsiteY3" fmla="*/ 747729 h 747729"/>
              <a:gd name="connsiteX4" fmla="*/ 0 w 1444174"/>
              <a:gd name="connsiteY4" fmla="*/ 0 h 74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174" h="747729">
                <a:moveTo>
                  <a:pt x="0" y="0"/>
                </a:moveTo>
                <a:lnTo>
                  <a:pt x="1444174" y="0"/>
                </a:lnTo>
                <a:lnTo>
                  <a:pt x="1444174" y="747729"/>
                </a:lnTo>
                <a:lnTo>
                  <a:pt x="0" y="74772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" tIns="10160" rIns="10160" bIns="10551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600" dirty="0" smtClean="0"/>
              <a:t>Kerkfabriek</a:t>
            </a:r>
            <a:endParaRPr lang="nl-BE" sz="1600" kern="1200" dirty="0"/>
          </a:p>
        </p:txBody>
      </p:sp>
      <p:sp>
        <p:nvSpPr>
          <p:cNvPr id="17" name="Vrije vorm 16"/>
          <p:cNvSpPr/>
          <p:nvPr/>
        </p:nvSpPr>
        <p:spPr>
          <a:xfrm>
            <a:off x="2512406" y="5670938"/>
            <a:ext cx="1299757" cy="249243"/>
          </a:xfrm>
          <a:custGeom>
            <a:avLst/>
            <a:gdLst>
              <a:gd name="connsiteX0" fmla="*/ 0 w 1299757"/>
              <a:gd name="connsiteY0" fmla="*/ 0 h 249243"/>
              <a:gd name="connsiteX1" fmla="*/ 1299757 w 1299757"/>
              <a:gd name="connsiteY1" fmla="*/ 0 h 249243"/>
              <a:gd name="connsiteX2" fmla="*/ 1299757 w 1299757"/>
              <a:gd name="connsiteY2" fmla="*/ 249243 h 249243"/>
              <a:gd name="connsiteX3" fmla="*/ 0 w 1299757"/>
              <a:gd name="connsiteY3" fmla="*/ 249243 h 249243"/>
              <a:gd name="connsiteX4" fmla="*/ 0 w 1299757"/>
              <a:gd name="connsiteY4" fmla="*/ 0 h 24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9757" h="249243">
                <a:moveTo>
                  <a:pt x="0" y="0"/>
                </a:moveTo>
                <a:lnTo>
                  <a:pt x="1299757" y="0"/>
                </a:lnTo>
                <a:lnTo>
                  <a:pt x="1299757" y="249243"/>
                </a:lnTo>
                <a:lnTo>
                  <a:pt x="0" y="24924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40" tIns="10160" rIns="4064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400" dirty="0" smtClean="0">
                <a:solidFill>
                  <a:srgbClr val="FF0000"/>
                </a:solidFill>
              </a:rPr>
              <a:t>Per parochie</a:t>
            </a:r>
            <a:endParaRPr lang="nl-BE" sz="1400" kern="1200" dirty="0">
              <a:solidFill>
                <a:srgbClr val="FF0000"/>
              </a:solidFill>
            </a:endParaRPr>
          </a:p>
        </p:txBody>
      </p:sp>
      <p:sp>
        <p:nvSpPr>
          <p:cNvPr id="19" name="Vrije vorm 18"/>
          <p:cNvSpPr/>
          <p:nvPr/>
        </p:nvSpPr>
        <p:spPr>
          <a:xfrm>
            <a:off x="262420" y="5132065"/>
            <a:ext cx="1444174" cy="747729"/>
          </a:xfrm>
          <a:custGeom>
            <a:avLst/>
            <a:gdLst>
              <a:gd name="connsiteX0" fmla="*/ 0 w 1444174"/>
              <a:gd name="connsiteY0" fmla="*/ 0 h 747729"/>
              <a:gd name="connsiteX1" fmla="*/ 1444174 w 1444174"/>
              <a:gd name="connsiteY1" fmla="*/ 0 h 747729"/>
              <a:gd name="connsiteX2" fmla="*/ 1444174 w 1444174"/>
              <a:gd name="connsiteY2" fmla="*/ 747729 h 747729"/>
              <a:gd name="connsiteX3" fmla="*/ 0 w 1444174"/>
              <a:gd name="connsiteY3" fmla="*/ 747729 h 747729"/>
              <a:gd name="connsiteX4" fmla="*/ 0 w 1444174"/>
              <a:gd name="connsiteY4" fmla="*/ 0 h 74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174" h="747729">
                <a:moveTo>
                  <a:pt x="0" y="0"/>
                </a:moveTo>
                <a:lnTo>
                  <a:pt x="1444174" y="0"/>
                </a:lnTo>
                <a:lnTo>
                  <a:pt x="1444174" y="747729"/>
                </a:lnTo>
                <a:lnTo>
                  <a:pt x="0" y="74772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" tIns="10160" rIns="10160" bIns="10551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600" dirty="0" smtClean="0"/>
              <a:t>Kerkraad</a:t>
            </a:r>
            <a:endParaRPr lang="nl-BE" sz="1600" kern="1200" dirty="0"/>
          </a:p>
        </p:txBody>
      </p:sp>
      <p:sp>
        <p:nvSpPr>
          <p:cNvPr id="20" name="Vrije vorm 19"/>
          <p:cNvSpPr/>
          <p:nvPr/>
        </p:nvSpPr>
        <p:spPr>
          <a:xfrm>
            <a:off x="262420" y="3241021"/>
            <a:ext cx="1444174" cy="747729"/>
          </a:xfrm>
          <a:custGeom>
            <a:avLst/>
            <a:gdLst>
              <a:gd name="connsiteX0" fmla="*/ 0 w 1444174"/>
              <a:gd name="connsiteY0" fmla="*/ 0 h 747729"/>
              <a:gd name="connsiteX1" fmla="*/ 1444174 w 1444174"/>
              <a:gd name="connsiteY1" fmla="*/ 0 h 747729"/>
              <a:gd name="connsiteX2" fmla="*/ 1444174 w 1444174"/>
              <a:gd name="connsiteY2" fmla="*/ 747729 h 747729"/>
              <a:gd name="connsiteX3" fmla="*/ 0 w 1444174"/>
              <a:gd name="connsiteY3" fmla="*/ 747729 h 747729"/>
              <a:gd name="connsiteX4" fmla="*/ 0 w 1444174"/>
              <a:gd name="connsiteY4" fmla="*/ 0 h 74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174" h="747729">
                <a:moveTo>
                  <a:pt x="0" y="0"/>
                </a:moveTo>
                <a:lnTo>
                  <a:pt x="1444174" y="0"/>
                </a:lnTo>
                <a:lnTo>
                  <a:pt x="1444174" y="747729"/>
                </a:lnTo>
                <a:lnTo>
                  <a:pt x="0" y="74772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" tIns="10160" rIns="10160" bIns="10551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600" dirty="0"/>
              <a:t>P</a:t>
            </a:r>
            <a:r>
              <a:rPr lang="nl-BE" sz="1600" dirty="0" smtClean="0"/>
              <a:t>arochieraad</a:t>
            </a:r>
            <a:endParaRPr lang="nl-BE" sz="1600" kern="1200" dirty="0"/>
          </a:p>
        </p:txBody>
      </p:sp>
      <p:sp>
        <p:nvSpPr>
          <p:cNvPr id="10" name="Stroomdiagram: Verbindingslijn 9"/>
          <p:cNvSpPr/>
          <p:nvPr/>
        </p:nvSpPr>
        <p:spPr>
          <a:xfrm>
            <a:off x="1939014" y="2866128"/>
            <a:ext cx="1798700" cy="1578114"/>
          </a:xfrm>
          <a:prstGeom prst="flowChartConnector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" name="Rechte verbindingslijn met pijl 11"/>
          <p:cNvCxnSpPr/>
          <p:nvPr/>
        </p:nvCxnSpPr>
        <p:spPr>
          <a:xfrm>
            <a:off x="3737714" y="4072275"/>
            <a:ext cx="1239077" cy="11631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Vrije vorm 29"/>
          <p:cNvSpPr/>
          <p:nvPr/>
        </p:nvSpPr>
        <p:spPr>
          <a:xfrm>
            <a:off x="5042587" y="5220258"/>
            <a:ext cx="1444174" cy="747729"/>
          </a:xfrm>
          <a:custGeom>
            <a:avLst/>
            <a:gdLst>
              <a:gd name="connsiteX0" fmla="*/ 0 w 1444174"/>
              <a:gd name="connsiteY0" fmla="*/ 0 h 747729"/>
              <a:gd name="connsiteX1" fmla="*/ 1444174 w 1444174"/>
              <a:gd name="connsiteY1" fmla="*/ 0 h 747729"/>
              <a:gd name="connsiteX2" fmla="*/ 1444174 w 1444174"/>
              <a:gd name="connsiteY2" fmla="*/ 747729 h 747729"/>
              <a:gd name="connsiteX3" fmla="*/ 0 w 1444174"/>
              <a:gd name="connsiteY3" fmla="*/ 747729 h 747729"/>
              <a:gd name="connsiteX4" fmla="*/ 0 w 1444174"/>
              <a:gd name="connsiteY4" fmla="*/ 0 h 74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174" h="747729">
                <a:moveTo>
                  <a:pt x="0" y="0"/>
                </a:moveTo>
                <a:lnTo>
                  <a:pt x="1444174" y="0"/>
                </a:lnTo>
                <a:lnTo>
                  <a:pt x="1444174" y="747729"/>
                </a:lnTo>
                <a:lnTo>
                  <a:pt x="0" y="74772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" tIns="10160" rIns="10160" bIns="10551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600" dirty="0" smtClean="0"/>
              <a:t>Centraal Kerkbestuur</a:t>
            </a:r>
            <a:endParaRPr lang="nl-BE" sz="1600" kern="1200" dirty="0"/>
          </a:p>
        </p:txBody>
      </p:sp>
      <p:sp>
        <p:nvSpPr>
          <p:cNvPr id="31" name="Vrije vorm 30"/>
          <p:cNvSpPr/>
          <p:nvPr/>
        </p:nvSpPr>
        <p:spPr>
          <a:xfrm>
            <a:off x="5709428" y="5795594"/>
            <a:ext cx="1299757" cy="249243"/>
          </a:xfrm>
          <a:custGeom>
            <a:avLst/>
            <a:gdLst>
              <a:gd name="connsiteX0" fmla="*/ 0 w 1299757"/>
              <a:gd name="connsiteY0" fmla="*/ 0 h 249243"/>
              <a:gd name="connsiteX1" fmla="*/ 1299757 w 1299757"/>
              <a:gd name="connsiteY1" fmla="*/ 0 h 249243"/>
              <a:gd name="connsiteX2" fmla="*/ 1299757 w 1299757"/>
              <a:gd name="connsiteY2" fmla="*/ 249243 h 249243"/>
              <a:gd name="connsiteX3" fmla="*/ 0 w 1299757"/>
              <a:gd name="connsiteY3" fmla="*/ 249243 h 249243"/>
              <a:gd name="connsiteX4" fmla="*/ 0 w 1299757"/>
              <a:gd name="connsiteY4" fmla="*/ 0 h 24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9757" h="249243">
                <a:moveTo>
                  <a:pt x="0" y="0"/>
                </a:moveTo>
                <a:lnTo>
                  <a:pt x="1299757" y="0"/>
                </a:lnTo>
                <a:lnTo>
                  <a:pt x="1299757" y="249243"/>
                </a:lnTo>
                <a:lnTo>
                  <a:pt x="0" y="24924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40" tIns="10160" rIns="4064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400" dirty="0" smtClean="0">
                <a:solidFill>
                  <a:srgbClr val="FF0000"/>
                </a:solidFill>
              </a:rPr>
              <a:t>&gt;4 parochies</a:t>
            </a:r>
            <a:endParaRPr lang="nl-BE" sz="1400" kern="1200" dirty="0">
              <a:solidFill>
                <a:srgbClr val="FF0000"/>
              </a:solidFill>
            </a:endParaRPr>
          </a:p>
        </p:txBody>
      </p:sp>
      <p:pic>
        <p:nvPicPr>
          <p:cNvPr id="28" name="Afbeelding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4" y="171182"/>
            <a:ext cx="1319649" cy="164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8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00642 -0.33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166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0.0007 -0.3379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689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0.00399 -0.32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1606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40741E-7 L 0.00468 -0.3405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-1703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00503 -0.353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1770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0.00555 -0.32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-1648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022E-16 L 0.00712 -0.343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-1719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0.0066 -0.3307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-1655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0.00608 -0.3356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1678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00087 -0.3296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648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0.00469 -0.34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42" grpId="0" animBg="1"/>
      <p:bldP spid="43" grpId="0" animBg="1"/>
      <p:bldP spid="44" grpId="0" animBg="1"/>
      <p:bldP spid="45" grpId="0" animBg="1"/>
      <p:bldP spid="16" grpId="1" animBg="1"/>
      <p:bldP spid="17" grpId="1" animBg="1"/>
      <p:bldP spid="19" grpId="0" animBg="1"/>
      <p:bldP spid="20" grpId="0" animBg="1"/>
      <p:bldP spid="10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651982" y="154911"/>
            <a:ext cx="5685252" cy="1576281"/>
          </a:xfrm>
        </p:spPr>
        <p:txBody>
          <a:bodyPr/>
          <a:lstStyle/>
          <a:p>
            <a:r>
              <a:rPr lang="nl-BE" dirty="0" smtClean="0"/>
              <a:t>Eigenaar kerkgebouwen</a:t>
            </a:r>
            <a:endParaRPr lang="nl-BE" dirty="0"/>
          </a:p>
        </p:txBody>
      </p:sp>
      <p:sp>
        <p:nvSpPr>
          <p:cNvPr id="13" name="Draaiende pijl 12"/>
          <p:cNvSpPr/>
          <p:nvPr/>
        </p:nvSpPr>
        <p:spPr>
          <a:xfrm>
            <a:off x="4118727" y="1459146"/>
            <a:ext cx="2447326" cy="2377343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Vrije vorm 13"/>
          <p:cNvSpPr/>
          <p:nvPr/>
        </p:nvSpPr>
        <p:spPr>
          <a:xfrm>
            <a:off x="4560730" y="2198807"/>
            <a:ext cx="1514108" cy="836620"/>
          </a:xfrm>
          <a:custGeom>
            <a:avLst/>
            <a:gdLst>
              <a:gd name="connsiteX0" fmla="*/ 0 w 1086973"/>
              <a:gd name="connsiteY0" fmla="*/ 0 h 543356"/>
              <a:gd name="connsiteX1" fmla="*/ 1086973 w 1086973"/>
              <a:gd name="connsiteY1" fmla="*/ 0 h 543356"/>
              <a:gd name="connsiteX2" fmla="*/ 1086973 w 1086973"/>
              <a:gd name="connsiteY2" fmla="*/ 543356 h 543356"/>
              <a:gd name="connsiteX3" fmla="*/ 0 w 1086973"/>
              <a:gd name="connsiteY3" fmla="*/ 543356 h 543356"/>
              <a:gd name="connsiteX4" fmla="*/ 0 w 1086973"/>
              <a:gd name="connsiteY4" fmla="*/ 0 h 5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973" h="543356">
                <a:moveTo>
                  <a:pt x="0" y="0"/>
                </a:moveTo>
                <a:lnTo>
                  <a:pt x="1086973" y="0"/>
                </a:lnTo>
                <a:lnTo>
                  <a:pt x="1086973" y="543356"/>
                </a:lnTo>
                <a:lnTo>
                  <a:pt x="0" y="5433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kern="1200" dirty="0" smtClean="0"/>
              <a:t>GEMEENTE</a:t>
            </a:r>
            <a:endParaRPr lang="nl-NL" b="1" kern="1200" dirty="0"/>
          </a:p>
        </p:txBody>
      </p:sp>
      <p:sp>
        <p:nvSpPr>
          <p:cNvPr id="15" name="Vorm 14"/>
          <p:cNvSpPr/>
          <p:nvPr/>
        </p:nvSpPr>
        <p:spPr>
          <a:xfrm>
            <a:off x="2963538" y="2924112"/>
            <a:ext cx="2567998" cy="2375001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Vrije vorm 15"/>
          <p:cNvSpPr/>
          <p:nvPr/>
        </p:nvSpPr>
        <p:spPr>
          <a:xfrm>
            <a:off x="3226247" y="3482849"/>
            <a:ext cx="1980850" cy="1172597"/>
          </a:xfrm>
          <a:custGeom>
            <a:avLst/>
            <a:gdLst>
              <a:gd name="connsiteX0" fmla="*/ 0 w 1600927"/>
              <a:gd name="connsiteY0" fmla="*/ 0 h 920935"/>
              <a:gd name="connsiteX1" fmla="*/ 1600927 w 1600927"/>
              <a:gd name="connsiteY1" fmla="*/ 0 h 920935"/>
              <a:gd name="connsiteX2" fmla="*/ 1600927 w 1600927"/>
              <a:gd name="connsiteY2" fmla="*/ 920935 h 920935"/>
              <a:gd name="connsiteX3" fmla="*/ 0 w 1600927"/>
              <a:gd name="connsiteY3" fmla="*/ 920935 h 920935"/>
              <a:gd name="connsiteX4" fmla="*/ 0 w 1600927"/>
              <a:gd name="connsiteY4" fmla="*/ 0 h 920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927" h="920935">
                <a:moveTo>
                  <a:pt x="0" y="0"/>
                </a:moveTo>
                <a:lnTo>
                  <a:pt x="1600927" y="0"/>
                </a:lnTo>
                <a:lnTo>
                  <a:pt x="1600927" y="920935"/>
                </a:lnTo>
                <a:lnTo>
                  <a:pt x="0" y="9209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600" kern="1200" dirty="0" smtClean="0"/>
              <a:t>Ter beschikking 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600" kern="1200" dirty="0" smtClean="0"/>
              <a:t>van </a:t>
            </a:r>
            <a:r>
              <a:rPr lang="nl-BE" b="1" kern="1200" dirty="0" smtClean="0"/>
              <a:t>KERK</a:t>
            </a:r>
            <a:endParaRPr lang="nl-NL" b="1" kern="1200" dirty="0"/>
          </a:p>
        </p:txBody>
      </p:sp>
      <p:sp>
        <p:nvSpPr>
          <p:cNvPr id="17" name="Blokboog 16"/>
          <p:cNvSpPr/>
          <p:nvPr/>
        </p:nvSpPr>
        <p:spPr>
          <a:xfrm>
            <a:off x="4118727" y="4193381"/>
            <a:ext cx="2744781" cy="2596058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Vrije vorm 17"/>
          <p:cNvSpPr/>
          <p:nvPr/>
        </p:nvSpPr>
        <p:spPr>
          <a:xfrm>
            <a:off x="4440302" y="4834315"/>
            <a:ext cx="2125751" cy="1270172"/>
          </a:xfrm>
          <a:custGeom>
            <a:avLst/>
            <a:gdLst>
              <a:gd name="connsiteX0" fmla="*/ 0 w 1993151"/>
              <a:gd name="connsiteY0" fmla="*/ 0 h 1105546"/>
              <a:gd name="connsiteX1" fmla="*/ 1993151 w 1993151"/>
              <a:gd name="connsiteY1" fmla="*/ 0 h 1105546"/>
              <a:gd name="connsiteX2" fmla="*/ 1993151 w 1993151"/>
              <a:gd name="connsiteY2" fmla="*/ 1105546 h 1105546"/>
              <a:gd name="connsiteX3" fmla="*/ 0 w 1993151"/>
              <a:gd name="connsiteY3" fmla="*/ 1105546 h 1105546"/>
              <a:gd name="connsiteX4" fmla="*/ 0 w 1993151"/>
              <a:gd name="connsiteY4" fmla="*/ 0 h 110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3151" h="1105546">
                <a:moveTo>
                  <a:pt x="0" y="0"/>
                </a:moveTo>
                <a:lnTo>
                  <a:pt x="1993151" y="0"/>
                </a:lnTo>
                <a:lnTo>
                  <a:pt x="1993151" y="1105546"/>
                </a:lnTo>
                <a:lnTo>
                  <a:pt x="0" y="11055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500" kern="1200" dirty="0" smtClean="0"/>
              <a:t>Gevolg: 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500" kern="1200" dirty="0" smtClean="0"/>
              <a:t>Bisschop </a:t>
            </a:r>
            <a:r>
              <a:rPr lang="nl-BE" sz="15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≠ </a:t>
            </a:r>
            <a:r>
              <a:rPr lang="nl-BE" sz="1500" kern="1200" dirty="0" smtClean="0">
                <a:latin typeface="+mn-lt"/>
                <a:cs typeface="Times New Roman" panose="02020603050405020304" pitchFamily="18" charset="0"/>
              </a:rPr>
              <a:t>eigenaar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500" kern="1200" dirty="0" smtClean="0"/>
              <a:t>WEL 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5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laatste woord</a:t>
            </a:r>
            <a:endParaRPr lang="nl-NL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oep 9"/>
          <p:cNvGrpSpPr/>
          <p:nvPr/>
        </p:nvGrpSpPr>
        <p:grpSpPr>
          <a:xfrm>
            <a:off x="1410159" y="1731192"/>
            <a:ext cx="3676653" cy="1870341"/>
            <a:chOff x="-379428" y="926372"/>
            <a:chExt cx="4848606" cy="2850868"/>
          </a:xfrm>
        </p:grpSpPr>
        <p:sp>
          <p:nvSpPr>
            <p:cNvPr id="11" name="Rechthoek 10"/>
            <p:cNvSpPr/>
            <p:nvPr/>
          </p:nvSpPr>
          <p:spPr>
            <a:xfrm>
              <a:off x="2476027" y="2671694"/>
              <a:ext cx="1993151" cy="110554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hthoek 11"/>
            <p:cNvSpPr/>
            <p:nvPr/>
          </p:nvSpPr>
          <p:spPr>
            <a:xfrm>
              <a:off x="-379428" y="926372"/>
              <a:ext cx="3571939" cy="11055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kern="1200" dirty="0" smtClean="0"/>
                <a:t>Na Franse revolutie:</a:t>
              </a:r>
              <a:endParaRPr lang="nl-NL" sz="2000" kern="1200" dirty="0"/>
            </a:p>
          </p:txBody>
        </p:sp>
      </p:grpSp>
      <p:pic>
        <p:nvPicPr>
          <p:cNvPr id="19" name="Afbeelding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4" y="171182"/>
            <a:ext cx="1319649" cy="164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6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chte verbindingslijn met pijl 6"/>
          <p:cNvCxnSpPr/>
          <p:nvPr/>
        </p:nvCxnSpPr>
        <p:spPr>
          <a:xfrm>
            <a:off x="4868425" y="5114993"/>
            <a:ext cx="217927" cy="4166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1983" y="154911"/>
            <a:ext cx="4462378" cy="1576281"/>
          </a:xfrm>
        </p:spPr>
        <p:txBody>
          <a:bodyPr/>
          <a:lstStyle/>
          <a:p>
            <a:r>
              <a:rPr lang="nl-BE" dirty="0" smtClean="0"/>
              <a:t>Juridisch kader</a:t>
            </a:r>
            <a:endParaRPr lang="nl-BE" dirty="0"/>
          </a:p>
        </p:txBody>
      </p:sp>
      <p:sp>
        <p:nvSpPr>
          <p:cNvPr id="20" name="Vrije vorm 19"/>
          <p:cNvSpPr/>
          <p:nvPr/>
        </p:nvSpPr>
        <p:spPr>
          <a:xfrm>
            <a:off x="4673447" y="2984258"/>
            <a:ext cx="2400398" cy="2240846"/>
          </a:xfrm>
          <a:custGeom>
            <a:avLst/>
            <a:gdLst>
              <a:gd name="connsiteX0" fmla="*/ 0 w 2761660"/>
              <a:gd name="connsiteY0" fmla="*/ 1380974 h 2761947"/>
              <a:gd name="connsiteX1" fmla="*/ 1380830 w 2761660"/>
              <a:gd name="connsiteY1" fmla="*/ 0 h 2761947"/>
              <a:gd name="connsiteX2" fmla="*/ 2761660 w 2761660"/>
              <a:gd name="connsiteY2" fmla="*/ 1380974 h 2761947"/>
              <a:gd name="connsiteX3" fmla="*/ 1380830 w 2761660"/>
              <a:gd name="connsiteY3" fmla="*/ 2761948 h 2761947"/>
              <a:gd name="connsiteX4" fmla="*/ 0 w 2761660"/>
              <a:gd name="connsiteY4" fmla="*/ 1380974 h 276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1660" h="2761947">
                <a:moveTo>
                  <a:pt x="0" y="1380974"/>
                </a:moveTo>
                <a:cubicBezTo>
                  <a:pt x="0" y="618283"/>
                  <a:pt x="618219" y="0"/>
                  <a:pt x="1380830" y="0"/>
                </a:cubicBezTo>
                <a:cubicBezTo>
                  <a:pt x="2143441" y="0"/>
                  <a:pt x="2761660" y="618283"/>
                  <a:pt x="2761660" y="1380974"/>
                </a:cubicBezTo>
                <a:cubicBezTo>
                  <a:pt x="2761660" y="2143665"/>
                  <a:pt x="2143441" y="2761948"/>
                  <a:pt x="1380830" y="2761948"/>
                </a:cubicBezTo>
                <a:cubicBezTo>
                  <a:pt x="618219" y="2761948"/>
                  <a:pt x="0" y="2143665"/>
                  <a:pt x="0" y="1380974"/>
                </a:cubicBezTo>
                <a:close/>
              </a:path>
            </a:pathLst>
          </a:custGeo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  <a:sp3d extrusionH="190500" prstMaterial="matt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7140" tIns="327171" rIns="327140" bIns="327171" numCol="1" spcCol="1270" anchor="ctr" anchorCtr="0">
            <a:noAutofit/>
          </a:bodyPr>
          <a:lstStyle/>
          <a:p>
            <a:pPr algn="ctr" defTabSz="8334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875" dirty="0"/>
              <a:t>Erediensten</a:t>
            </a:r>
          </a:p>
        </p:txBody>
      </p:sp>
      <p:sp>
        <p:nvSpPr>
          <p:cNvPr id="21" name="Ovaal 20"/>
          <p:cNvSpPr/>
          <p:nvPr/>
        </p:nvSpPr>
        <p:spPr>
          <a:xfrm>
            <a:off x="4667522" y="2835718"/>
            <a:ext cx="409117" cy="409447"/>
          </a:xfrm>
          <a:prstGeom prst="ellipse">
            <a:avLst/>
          </a:prstGeo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  <a:sp3d extrusionH="190500" prstMaterial="matt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Ovaal 21"/>
          <p:cNvSpPr/>
          <p:nvPr/>
        </p:nvSpPr>
        <p:spPr>
          <a:xfrm>
            <a:off x="4405229" y="2619722"/>
            <a:ext cx="204558" cy="204555"/>
          </a:xfrm>
          <a:prstGeom prst="ellipse">
            <a:avLst/>
          </a:prstGeo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  <a:sp3d extrusionH="190500" prstMaterial="matt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Ovaal 22"/>
          <p:cNvSpPr/>
          <p:nvPr/>
        </p:nvSpPr>
        <p:spPr>
          <a:xfrm>
            <a:off x="3968315" y="2619722"/>
            <a:ext cx="204558" cy="204555"/>
          </a:xfrm>
          <a:prstGeom prst="ellipse">
            <a:avLst/>
          </a:prstGeo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  <a:sp3d extrusionH="190500" prstMaterial="matt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Ovaal 23"/>
          <p:cNvSpPr/>
          <p:nvPr/>
        </p:nvSpPr>
        <p:spPr>
          <a:xfrm>
            <a:off x="3531400" y="2619722"/>
            <a:ext cx="204558" cy="204555"/>
          </a:xfrm>
          <a:prstGeom prst="ellipse">
            <a:avLst/>
          </a:prstGeo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  <a:sp3d extrusionH="190500" prstMaterial="matt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Ovaal 24"/>
          <p:cNvSpPr/>
          <p:nvPr/>
        </p:nvSpPr>
        <p:spPr>
          <a:xfrm>
            <a:off x="3094486" y="2619722"/>
            <a:ext cx="204558" cy="204555"/>
          </a:xfrm>
          <a:prstGeom prst="ellipse">
            <a:avLst/>
          </a:prstGeo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  <a:sp3d extrusionH="190500" prstMaterial="matt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Ovaal 25"/>
          <p:cNvSpPr/>
          <p:nvPr/>
        </p:nvSpPr>
        <p:spPr>
          <a:xfrm>
            <a:off x="2656859" y="2619722"/>
            <a:ext cx="204558" cy="204555"/>
          </a:xfrm>
          <a:prstGeom prst="ellipse">
            <a:avLst/>
          </a:prstGeo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  <a:sp3d extrusionH="190500" prstMaterial="matt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Ovaal 26"/>
          <p:cNvSpPr/>
          <p:nvPr/>
        </p:nvSpPr>
        <p:spPr>
          <a:xfrm>
            <a:off x="2219944" y="2619722"/>
            <a:ext cx="204558" cy="204555"/>
          </a:xfrm>
          <a:prstGeom prst="ellipse">
            <a:avLst/>
          </a:prstGeo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  <a:sp3d extrusionH="190500" prstMaterial="matt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Vrije vorm 27"/>
          <p:cNvSpPr/>
          <p:nvPr/>
        </p:nvSpPr>
        <p:spPr>
          <a:xfrm>
            <a:off x="260380" y="2577074"/>
            <a:ext cx="1674223" cy="258642"/>
          </a:xfrm>
          <a:custGeom>
            <a:avLst/>
            <a:gdLst>
              <a:gd name="connsiteX0" fmla="*/ 0 w 3196911"/>
              <a:gd name="connsiteY0" fmla="*/ 0 h 701589"/>
              <a:gd name="connsiteX1" fmla="*/ 3196911 w 3196911"/>
              <a:gd name="connsiteY1" fmla="*/ 0 h 701589"/>
              <a:gd name="connsiteX2" fmla="*/ 3196911 w 3196911"/>
              <a:gd name="connsiteY2" fmla="*/ 701589 h 701589"/>
              <a:gd name="connsiteX3" fmla="*/ 0 w 3196911"/>
              <a:gd name="connsiteY3" fmla="*/ 701589 h 701589"/>
              <a:gd name="connsiteX4" fmla="*/ 0 w 3196911"/>
              <a:gd name="connsiteY4" fmla="*/ 0 h 701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6911" h="701589">
                <a:moveTo>
                  <a:pt x="0" y="0"/>
                </a:moveTo>
                <a:lnTo>
                  <a:pt x="3196911" y="0"/>
                </a:lnTo>
                <a:lnTo>
                  <a:pt x="3196911" y="701589"/>
                </a:lnTo>
                <a:lnTo>
                  <a:pt x="0" y="70158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200" b="1" dirty="0"/>
              <a:t>Federale wetgeving: </a:t>
            </a:r>
          </a:p>
        </p:txBody>
      </p:sp>
      <p:sp>
        <p:nvSpPr>
          <p:cNvPr id="29" name="Ovaal 28"/>
          <p:cNvSpPr/>
          <p:nvPr/>
        </p:nvSpPr>
        <p:spPr>
          <a:xfrm>
            <a:off x="4243960" y="3866223"/>
            <a:ext cx="409117" cy="409447"/>
          </a:xfrm>
          <a:prstGeom prst="ellipse">
            <a:avLst/>
          </a:prstGeo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  <a:sp3d extrusionH="190500" prstMaterial="matt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Ovaal 29"/>
          <p:cNvSpPr/>
          <p:nvPr/>
        </p:nvSpPr>
        <p:spPr>
          <a:xfrm>
            <a:off x="3839117" y="3968499"/>
            <a:ext cx="204558" cy="204555"/>
          </a:xfrm>
          <a:prstGeom prst="ellipse">
            <a:avLst/>
          </a:prstGeo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  <a:sp3d extrusionH="190500" prstMaterial="matt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Ovaal 30"/>
          <p:cNvSpPr/>
          <p:nvPr/>
        </p:nvSpPr>
        <p:spPr>
          <a:xfrm>
            <a:off x="3434990" y="3968499"/>
            <a:ext cx="204558" cy="204555"/>
          </a:xfrm>
          <a:prstGeom prst="ellipse">
            <a:avLst/>
          </a:prstGeo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  <a:sp3d extrusionH="190500" prstMaterial="matt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Ovaal 31"/>
          <p:cNvSpPr/>
          <p:nvPr/>
        </p:nvSpPr>
        <p:spPr>
          <a:xfrm>
            <a:off x="3030149" y="3968499"/>
            <a:ext cx="204558" cy="204555"/>
          </a:xfrm>
          <a:prstGeom prst="ellipse">
            <a:avLst/>
          </a:prstGeo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  <a:sp3d extrusionH="190500" prstMaterial="matt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Ovaal 32"/>
          <p:cNvSpPr/>
          <p:nvPr/>
        </p:nvSpPr>
        <p:spPr>
          <a:xfrm>
            <a:off x="2626021" y="3968499"/>
            <a:ext cx="204558" cy="204555"/>
          </a:xfrm>
          <a:prstGeom prst="ellipse">
            <a:avLst/>
          </a:prstGeo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  <a:sp3d extrusionH="190500" prstMaterial="matt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Ovaal 33"/>
          <p:cNvSpPr/>
          <p:nvPr/>
        </p:nvSpPr>
        <p:spPr>
          <a:xfrm>
            <a:off x="2221180" y="3968499"/>
            <a:ext cx="204558" cy="204555"/>
          </a:xfrm>
          <a:prstGeom prst="ellipse">
            <a:avLst/>
          </a:prstGeo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  <a:sp3d extrusionH="190500" prstMaterial="matt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Vrije vorm 34"/>
          <p:cNvSpPr/>
          <p:nvPr/>
        </p:nvSpPr>
        <p:spPr>
          <a:xfrm>
            <a:off x="272030" y="3858867"/>
            <a:ext cx="1350837" cy="314188"/>
          </a:xfrm>
          <a:custGeom>
            <a:avLst/>
            <a:gdLst>
              <a:gd name="connsiteX0" fmla="*/ 0 w 2417640"/>
              <a:gd name="connsiteY0" fmla="*/ 0 h 701589"/>
              <a:gd name="connsiteX1" fmla="*/ 2417640 w 2417640"/>
              <a:gd name="connsiteY1" fmla="*/ 0 h 701589"/>
              <a:gd name="connsiteX2" fmla="*/ 2417640 w 2417640"/>
              <a:gd name="connsiteY2" fmla="*/ 701589 h 701589"/>
              <a:gd name="connsiteX3" fmla="*/ 0 w 2417640"/>
              <a:gd name="connsiteY3" fmla="*/ 701589 h 701589"/>
              <a:gd name="connsiteX4" fmla="*/ 0 w 2417640"/>
              <a:gd name="connsiteY4" fmla="*/ 0 h 701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7640" h="701589">
                <a:moveTo>
                  <a:pt x="0" y="0"/>
                </a:moveTo>
                <a:lnTo>
                  <a:pt x="2417640" y="0"/>
                </a:lnTo>
                <a:lnTo>
                  <a:pt x="2417640" y="701589"/>
                </a:lnTo>
                <a:lnTo>
                  <a:pt x="0" y="70158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200" b="1" dirty="0"/>
              <a:t>Vlaams decreet:</a:t>
            </a:r>
          </a:p>
        </p:txBody>
      </p:sp>
      <p:sp>
        <p:nvSpPr>
          <p:cNvPr id="37" name="Ovaal 36"/>
          <p:cNvSpPr/>
          <p:nvPr/>
        </p:nvSpPr>
        <p:spPr>
          <a:xfrm>
            <a:off x="4411154" y="5270933"/>
            <a:ext cx="204558" cy="204555"/>
          </a:xfrm>
          <a:prstGeom prst="ellipse">
            <a:avLst/>
          </a:prstGeo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  <a:sp3d extrusionH="190500" prstMaterial="matt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Ovaal 37"/>
          <p:cNvSpPr/>
          <p:nvPr/>
        </p:nvSpPr>
        <p:spPr>
          <a:xfrm>
            <a:off x="3974240" y="5270933"/>
            <a:ext cx="204558" cy="204555"/>
          </a:xfrm>
          <a:prstGeom prst="ellipse">
            <a:avLst/>
          </a:prstGeo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  <a:sp3d extrusionH="190500" prstMaterial="matt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Ovaal 38"/>
          <p:cNvSpPr/>
          <p:nvPr/>
        </p:nvSpPr>
        <p:spPr>
          <a:xfrm>
            <a:off x="3537325" y="5270933"/>
            <a:ext cx="204558" cy="204555"/>
          </a:xfrm>
          <a:prstGeom prst="ellipse">
            <a:avLst/>
          </a:prstGeo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  <a:sp3d extrusionH="190500" prstMaterial="matt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Ovaal 39"/>
          <p:cNvSpPr/>
          <p:nvPr/>
        </p:nvSpPr>
        <p:spPr>
          <a:xfrm>
            <a:off x="3100411" y="5270933"/>
            <a:ext cx="204558" cy="204555"/>
          </a:xfrm>
          <a:prstGeom prst="ellipse">
            <a:avLst/>
          </a:prstGeo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  <a:sp3d extrusionH="190500" prstMaterial="matt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Ovaal 40"/>
          <p:cNvSpPr/>
          <p:nvPr/>
        </p:nvSpPr>
        <p:spPr>
          <a:xfrm>
            <a:off x="2662784" y="5270933"/>
            <a:ext cx="204558" cy="204555"/>
          </a:xfrm>
          <a:prstGeom prst="ellipse">
            <a:avLst/>
          </a:prstGeo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  <a:sp3d extrusionH="190500" prstMaterial="matt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Ovaal 41"/>
          <p:cNvSpPr/>
          <p:nvPr/>
        </p:nvSpPr>
        <p:spPr>
          <a:xfrm>
            <a:off x="2225869" y="5270933"/>
            <a:ext cx="204558" cy="204555"/>
          </a:xfrm>
          <a:prstGeom prst="ellipse">
            <a:avLst/>
          </a:prstGeo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  <a:sp3d extrusionH="190500" prstMaterial="matt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Vrije vorm 42"/>
          <p:cNvSpPr/>
          <p:nvPr/>
        </p:nvSpPr>
        <p:spPr>
          <a:xfrm>
            <a:off x="260380" y="5055400"/>
            <a:ext cx="1972886" cy="339405"/>
          </a:xfrm>
          <a:custGeom>
            <a:avLst/>
            <a:gdLst>
              <a:gd name="connsiteX0" fmla="*/ 0 w 3196911"/>
              <a:gd name="connsiteY0" fmla="*/ 0 h 701589"/>
              <a:gd name="connsiteX1" fmla="*/ 3196911 w 3196911"/>
              <a:gd name="connsiteY1" fmla="*/ 0 h 701589"/>
              <a:gd name="connsiteX2" fmla="*/ 3196911 w 3196911"/>
              <a:gd name="connsiteY2" fmla="*/ 701589 h 701589"/>
              <a:gd name="connsiteX3" fmla="*/ 0 w 3196911"/>
              <a:gd name="connsiteY3" fmla="*/ 701589 h 701589"/>
              <a:gd name="connsiteX4" fmla="*/ 0 w 3196911"/>
              <a:gd name="connsiteY4" fmla="*/ 0 h 701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6911" h="701589">
                <a:moveTo>
                  <a:pt x="0" y="0"/>
                </a:moveTo>
                <a:lnTo>
                  <a:pt x="3196911" y="0"/>
                </a:lnTo>
                <a:lnTo>
                  <a:pt x="3196911" y="701589"/>
                </a:lnTo>
                <a:lnTo>
                  <a:pt x="0" y="70158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 zoom="82000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200" b="1" dirty="0"/>
              <a:t>Provinciale besturen en gemeentebesturen: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4964588" y="5546304"/>
            <a:ext cx="2379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Kerkfabrieken:</a:t>
            </a:r>
          </a:p>
          <a:p>
            <a:r>
              <a:rPr lang="nl-B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beheren materiële </a:t>
            </a:r>
            <a:r>
              <a:rPr lang="nl-BE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middelen </a:t>
            </a:r>
            <a:endParaRPr lang="nl-BE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Vrije vorm 51"/>
          <p:cNvSpPr/>
          <p:nvPr/>
        </p:nvSpPr>
        <p:spPr>
          <a:xfrm>
            <a:off x="2219946" y="4999227"/>
            <a:ext cx="2389843" cy="257651"/>
          </a:xfrm>
          <a:custGeom>
            <a:avLst/>
            <a:gdLst>
              <a:gd name="connsiteX0" fmla="*/ 0 w 3196911"/>
              <a:gd name="connsiteY0" fmla="*/ 0 h 701589"/>
              <a:gd name="connsiteX1" fmla="*/ 3196911 w 3196911"/>
              <a:gd name="connsiteY1" fmla="*/ 0 h 701589"/>
              <a:gd name="connsiteX2" fmla="*/ 3196911 w 3196911"/>
              <a:gd name="connsiteY2" fmla="*/ 701589 h 701589"/>
              <a:gd name="connsiteX3" fmla="*/ 0 w 3196911"/>
              <a:gd name="connsiteY3" fmla="*/ 701589 h 701589"/>
              <a:gd name="connsiteX4" fmla="*/ 0 w 3196911"/>
              <a:gd name="connsiteY4" fmla="*/ 0 h 701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6911" h="701589">
                <a:moveTo>
                  <a:pt x="0" y="0"/>
                </a:moveTo>
                <a:lnTo>
                  <a:pt x="3196911" y="0"/>
                </a:lnTo>
                <a:lnTo>
                  <a:pt x="3196911" y="701589"/>
                </a:lnTo>
                <a:lnTo>
                  <a:pt x="0" y="70158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 zoom="82000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l-BE" sz="1200" b="1" dirty="0"/>
          </a:p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200" dirty="0"/>
              <a:t>Materiële steun geven aan</a:t>
            </a:r>
          </a:p>
        </p:txBody>
      </p:sp>
      <p:sp>
        <p:nvSpPr>
          <p:cNvPr id="53" name="Vrije vorm 52"/>
          <p:cNvSpPr/>
          <p:nvPr/>
        </p:nvSpPr>
        <p:spPr>
          <a:xfrm>
            <a:off x="2219946" y="3525521"/>
            <a:ext cx="2389843" cy="357227"/>
          </a:xfrm>
          <a:custGeom>
            <a:avLst/>
            <a:gdLst>
              <a:gd name="connsiteX0" fmla="*/ 0 w 2417640"/>
              <a:gd name="connsiteY0" fmla="*/ 0 h 701589"/>
              <a:gd name="connsiteX1" fmla="*/ 2417640 w 2417640"/>
              <a:gd name="connsiteY1" fmla="*/ 0 h 701589"/>
              <a:gd name="connsiteX2" fmla="*/ 2417640 w 2417640"/>
              <a:gd name="connsiteY2" fmla="*/ 701589 h 701589"/>
              <a:gd name="connsiteX3" fmla="*/ 0 w 2417640"/>
              <a:gd name="connsiteY3" fmla="*/ 701589 h 701589"/>
              <a:gd name="connsiteX4" fmla="*/ 0 w 2417640"/>
              <a:gd name="connsiteY4" fmla="*/ 0 h 701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7640" h="701589">
                <a:moveTo>
                  <a:pt x="0" y="0"/>
                </a:moveTo>
                <a:lnTo>
                  <a:pt x="2417640" y="0"/>
                </a:lnTo>
                <a:lnTo>
                  <a:pt x="2417640" y="701589"/>
                </a:lnTo>
                <a:lnTo>
                  <a:pt x="0" y="70158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200" dirty="0"/>
              <a:t>Regelen van materiële organisatie en werking van</a:t>
            </a:r>
          </a:p>
        </p:txBody>
      </p:sp>
      <p:sp>
        <p:nvSpPr>
          <p:cNvPr id="54" name="Vrije vorm 53"/>
          <p:cNvSpPr/>
          <p:nvPr/>
        </p:nvSpPr>
        <p:spPr>
          <a:xfrm>
            <a:off x="2233267" y="2386693"/>
            <a:ext cx="2376521" cy="250083"/>
          </a:xfrm>
          <a:custGeom>
            <a:avLst/>
            <a:gdLst>
              <a:gd name="connsiteX0" fmla="*/ 0 w 3196911"/>
              <a:gd name="connsiteY0" fmla="*/ 0 h 701589"/>
              <a:gd name="connsiteX1" fmla="*/ 3196911 w 3196911"/>
              <a:gd name="connsiteY1" fmla="*/ 0 h 701589"/>
              <a:gd name="connsiteX2" fmla="*/ 3196911 w 3196911"/>
              <a:gd name="connsiteY2" fmla="*/ 701589 h 701589"/>
              <a:gd name="connsiteX3" fmla="*/ 0 w 3196911"/>
              <a:gd name="connsiteY3" fmla="*/ 701589 h 701589"/>
              <a:gd name="connsiteX4" fmla="*/ 0 w 3196911"/>
              <a:gd name="connsiteY4" fmla="*/ 0 h 701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6911" h="701589">
                <a:moveTo>
                  <a:pt x="0" y="0"/>
                </a:moveTo>
                <a:lnTo>
                  <a:pt x="3196911" y="0"/>
                </a:lnTo>
                <a:lnTo>
                  <a:pt x="3196911" y="701589"/>
                </a:lnTo>
                <a:lnTo>
                  <a:pt x="0" y="70158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l-BE" sz="1200" b="1" dirty="0"/>
          </a:p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200" dirty="0"/>
              <a:t>Erkenning geven aan</a:t>
            </a:r>
          </a:p>
        </p:txBody>
      </p:sp>
      <p:sp>
        <p:nvSpPr>
          <p:cNvPr id="36" name="Ovaal 35"/>
          <p:cNvSpPr/>
          <p:nvPr/>
        </p:nvSpPr>
        <p:spPr>
          <a:xfrm>
            <a:off x="4673447" y="4854086"/>
            <a:ext cx="409117" cy="409447"/>
          </a:xfrm>
          <a:prstGeom prst="ellipse">
            <a:avLst/>
          </a:prstGeo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  <a:sp3d extrusionH="190500" prstMaterial="matt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44" name="Afbeelding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4" y="171182"/>
            <a:ext cx="1319649" cy="164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4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/>
      <p:bldP spid="43" grpId="0"/>
      <p:bldP spid="8" grpId="0"/>
      <p:bldP spid="52" grpId="0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776964"/>
              </p:ext>
            </p:extLst>
          </p:nvPr>
        </p:nvGraphicFramePr>
        <p:xfrm>
          <a:off x="522288" y="2054223"/>
          <a:ext cx="6554788" cy="4148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7394"/>
                <a:gridCol w="3277394"/>
              </a:tblGrid>
              <a:tr h="490673">
                <a:tc>
                  <a:txBody>
                    <a:bodyPr/>
                    <a:lstStyle/>
                    <a:p>
                      <a:r>
                        <a:rPr lang="nl-BE" dirty="0" smtClean="0"/>
                        <a:t>Bedreigingen 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Kansen</a:t>
                      </a:r>
                      <a:endParaRPr lang="nl-BE" dirty="0"/>
                    </a:p>
                  </a:txBody>
                  <a:tcPr/>
                </a:tc>
              </a:tr>
              <a:tr h="305610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dirty="0" smtClean="0"/>
                        <a:t>Dalende</a:t>
                      </a:r>
                      <a:r>
                        <a:rPr lang="nl-BE" baseline="0" dirty="0" smtClean="0"/>
                        <a:t> zondagsmis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baseline="0" dirty="0" smtClean="0"/>
                        <a:t>Dalend priesterbestand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baseline="0" dirty="0" smtClean="0"/>
                        <a:t>Minder intensief gebruik kerk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baseline="0" dirty="0" smtClean="0"/>
                        <a:t>Te grote kerk voor geloofsgemeenschap</a:t>
                      </a:r>
                      <a:endParaRPr lang="nl-BE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baseline="0" dirty="0" smtClean="0"/>
                        <a:t>Stijgende lasten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baseline="0" dirty="0" smtClean="0"/>
                        <a:t>Dalende eigen inkomsten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baseline="0" dirty="0" smtClean="0"/>
                        <a:t>Tekorten gemeentelijke begroting</a:t>
                      </a:r>
                    </a:p>
                    <a:p>
                      <a:r>
                        <a:rPr lang="nl-BE" baseline="0" dirty="0" smtClean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dirty="0" smtClean="0"/>
                        <a:t>Leegstand kerken genuanceerd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dirty="0" smtClean="0"/>
                        <a:t>Maatschappelijk</a:t>
                      </a:r>
                      <a:r>
                        <a:rPr lang="nl-BE" baseline="0" dirty="0" smtClean="0"/>
                        <a:t> draagvlak groot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baseline="0" dirty="0" smtClean="0"/>
                        <a:t>Vrijwilligerswerk groot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baseline="0" dirty="0" smtClean="0"/>
                        <a:t>Groeiende belangstelling vanuit andere sectoren, stedelijke en provinciale diensten, academische wereld, gespecialiseerde organisaties</a:t>
                      </a:r>
                    </a:p>
                    <a:p>
                      <a:r>
                        <a:rPr lang="nl-BE" baseline="0" dirty="0" smtClean="0"/>
                        <a:t>…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el 1"/>
          <p:cNvSpPr txBox="1">
            <a:spLocks/>
          </p:cNvSpPr>
          <p:nvPr/>
        </p:nvSpPr>
        <p:spPr>
          <a:xfrm>
            <a:off x="1672283" y="154911"/>
            <a:ext cx="5685252" cy="15762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dirty="0" smtClean="0"/>
              <a:t>Bedreigingen en kansen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4" y="171182"/>
            <a:ext cx="1319649" cy="164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2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4457488"/>
              </p:ext>
            </p:extLst>
          </p:nvPr>
        </p:nvGraphicFramePr>
        <p:xfrm>
          <a:off x="522288" y="2054223"/>
          <a:ext cx="7575110" cy="3546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5110"/>
              </a:tblGrid>
              <a:tr h="490673">
                <a:tc>
                  <a:txBody>
                    <a:bodyPr/>
                    <a:lstStyle/>
                    <a:p>
                      <a:r>
                        <a:rPr lang="nl-BE" dirty="0" smtClean="0">
                          <a:solidFill>
                            <a:srgbClr val="FF0000"/>
                          </a:solidFill>
                        </a:rPr>
                        <a:t>Vul in:</a:t>
                      </a:r>
                      <a:endParaRPr lang="nl-B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05610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l-BE" baseline="0" dirty="0" smtClean="0"/>
                        <a:t>Hoe vaak wordt uw kerk gebruikt per week/maand?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baseline="0" dirty="0" smtClean="0"/>
                        <a:t>Voor erediensten: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baseline="0" dirty="0" smtClean="0"/>
                        <a:t>Voor begrafenissen, huwelijken, doopsels…: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l-BE" baseline="0" dirty="0" smtClean="0"/>
                        <a:t>Hoeveel vrijwilligers zijn er geëngageerd voor uw parochiekerk?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l-BE" baseline="0" dirty="0" smtClean="0"/>
                        <a:t>Is uw kerk open buiten de erediensten?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l-BE" baseline="0" dirty="0" smtClean="0"/>
                        <a:t>…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l-BE" baseline="0" dirty="0" smtClean="0">
                          <a:solidFill>
                            <a:srgbClr val="FF0000"/>
                          </a:solidFill>
                        </a:rPr>
                        <a:t>Vul hier alle nuttige informatie in die u kunt vinden, eventueel stel je de vraag tijdens de bijeenkomst…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nl-BE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nl-BE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el 1"/>
          <p:cNvSpPr txBox="1">
            <a:spLocks/>
          </p:cNvSpPr>
          <p:nvPr/>
        </p:nvSpPr>
        <p:spPr>
          <a:xfrm>
            <a:off x="1651982" y="154911"/>
            <a:ext cx="5685252" cy="15762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dirty="0" smtClean="0"/>
              <a:t>Bedreigingen en kansen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4" y="171182"/>
            <a:ext cx="1319649" cy="164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8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1456</TotalTime>
  <Words>898</Words>
  <Application>Microsoft Office PowerPoint</Application>
  <PresentationFormat>Diavoorstelling (4:3)</PresentationFormat>
  <Paragraphs>234</Paragraphs>
  <Slides>40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40</vt:i4>
      </vt:variant>
    </vt:vector>
  </HeadingPairs>
  <TitlesOfParts>
    <vt:vector size="47" baseType="lpstr">
      <vt:lpstr>Arial</vt:lpstr>
      <vt:lpstr>Calibri</vt:lpstr>
      <vt:lpstr>Century Gothic</vt:lpstr>
      <vt:lpstr>Times New Roman</vt:lpstr>
      <vt:lpstr>Wingdings</vt:lpstr>
      <vt:lpstr>Wingdings 3</vt:lpstr>
      <vt:lpstr>Segment</vt:lpstr>
      <vt:lpstr>De parochiekerk</vt:lpstr>
      <vt:lpstr>Vormingspakket</vt:lpstr>
      <vt:lpstr>Inleiding</vt:lpstr>
      <vt:lpstr>PowerPoint-presentatie</vt:lpstr>
      <vt:lpstr>PowerPoint-presentatie</vt:lpstr>
      <vt:lpstr>Eigenaar kerkgebouwen</vt:lpstr>
      <vt:lpstr>Juridisch kader</vt:lpstr>
      <vt:lpstr>PowerPoint-presentatie</vt:lpstr>
      <vt:lpstr>PowerPoint-presentatie</vt:lpstr>
      <vt:lpstr>Reeds beweging rond de toekomst van parochiekerken?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Vormingspakket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Oost-Vlaamse Vereniging Dorpsbelangen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parochiekerk</dc:title>
  <dc:creator>Ellen Van Basselaere</dc:creator>
  <cp:lastModifiedBy>Ellen Van Basselaere</cp:lastModifiedBy>
  <cp:revision>81</cp:revision>
  <dcterms:created xsi:type="dcterms:W3CDTF">2013-10-24T13:33:28Z</dcterms:created>
  <dcterms:modified xsi:type="dcterms:W3CDTF">2017-05-09T08:23:52Z</dcterms:modified>
</cp:coreProperties>
</file>