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382" r:id="rId2"/>
    <p:sldId id="402" r:id="rId3"/>
    <p:sldId id="412" r:id="rId4"/>
    <p:sldId id="411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Van Basselaere" initials="EV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999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101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60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888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97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824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178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230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413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975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173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610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175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865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925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493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2695-0A99-4EBB-9EF0-DC4EA25C3572}" type="datetimeFigureOut">
              <a:rPr lang="nl-BE" smtClean="0"/>
              <a:t>9/07/2020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D6DB03-A6DC-4610-9AD7-B3A736AA338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346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LOPB 2015 defLOGO OVL V Dorpsbelangen vierkant RGB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5" y="288267"/>
            <a:ext cx="1273320" cy="15861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hoek 3"/>
          <p:cNvSpPr/>
          <p:nvPr/>
        </p:nvSpPr>
        <p:spPr>
          <a:xfrm>
            <a:off x="473142" y="2213216"/>
            <a:ext cx="82248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Heusden</a:t>
            </a:r>
          </a:p>
          <a:p>
            <a:r>
              <a:rPr lang="nl-NL" sz="5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Representatieve school</a:t>
            </a:r>
          </a:p>
          <a:p>
            <a:endParaRPr lang="nl-NL" sz="54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5486" cy="21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292C26D-FA18-4421-B638-573A11EC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20129"/>
          </a:xfrm>
        </p:spPr>
        <p:txBody>
          <a:bodyPr/>
          <a:lstStyle/>
          <a:p>
            <a:r>
              <a:rPr lang="nl-NL" dirty="0"/>
              <a:t>Dorpsraad Heusden en directie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1CA89306-9200-4C6C-96F8-CAFBDD429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003" y="1285256"/>
            <a:ext cx="8749272" cy="42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E6FBAFF-9D01-4873-B734-90641E37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35528"/>
            <a:ext cx="7886700" cy="715529"/>
          </a:xfrm>
        </p:spPr>
        <p:txBody>
          <a:bodyPr/>
          <a:lstStyle/>
          <a:p>
            <a:r>
              <a:rPr lang="nl-NL" dirty="0"/>
              <a:t>Bord voor de school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13F98F10-1CDF-491C-B52A-4C761F931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48" y="1029710"/>
            <a:ext cx="8900454" cy="537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77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7EC4724-C198-4B21-957E-3983C424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Video’s</a:t>
            </a:r>
            <a:br>
              <a:rPr lang="nl-NL" dirty="0"/>
            </a:b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EC7ECB54-B7F3-4930-809D-3205312D2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6064" y="1343299"/>
            <a:ext cx="3708858" cy="43513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9B82CB0B-8C17-4ABE-95F1-E7C85376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21" y="1343299"/>
            <a:ext cx="4996543" cy="25239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B40F1E01-75C1-4402-A8B2-C019C0DAB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22" y="3867238"/>
            <a:ext cx="4996542" cy="29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5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A4B010A7-9C40-4093-8C15-A6FE42CF9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46" y="129083"/>
            <a:ext cx="7850909" cy="644750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1CCCB1BF-AD13-42A4-9731-1263F4EDB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058" y="5280677"/>
            <a:ext cx="3514679" cy="12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4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8238" y="339213"/>
            <a:ext cx="2995013" cy="663677"/>
          </a:xfrm>
        </p:spPr>
        <p:txBody>
          <a:bodyPr>
            <a:normAutofit/>
          </a:bodyPr>
          <a:lstStyle/>
          <a:p>
            <a:r>
              <a:rPr lang="nl-BE" sz="1400" b="1" dirty="0" smtClean="0"/>
              <a:t>Heusden Representatieve school</a:t>
            </a:r>
            <a:endParaRPr lang="nl-BE" sz="14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0943" y="1002890"/>
            <a:ext cx="9483212" cy="5324168"/>
          </a:xfrm>
        </p:spPr>
        <p:txBody>
          <a:bodyPr>
            <a:normAutofit/>
          </a:bodyPr>
          <a:lstStyle/>
          <a:p>
            <a:r>
              <a:rPr lang="nl-BE" sz="2000" dirty="0"/>
              <a:t>Dorpsraad Heusden merkte de voorbije jaren dat de school steeds meer ‘thuis anderstalige’ leerlingen kreeg en dat ‘thuis </a:t>
            </a:r>
            <a:r>
              <a:rPr lang="nl-BE" sz="2000" dirty="0" err="1"/>
              <a:t>Nederlands-sprekende</a:t>
            </a:r>
            <a:r>
              <a:rPr lang="nl-BE" sz="2000" dirty="0"/>
              <a:t>’ leerlingen door hun ouders naar een verderop gelegen ‘wittere school’ werden gebracht. </a:t>
            </a:r>
            <a:endParaRPr lang="nl-BE" sz="2000" dirty="0" smtClean="0"/>
          </a:p>
          <a:p>
            <a:r>
              <a:rPr lang="nl-BE" sz="2000" dirty="0" smtClean="0"/>
              <a:t>De </a:t>
            </a:r>
            <a:r>
              <a:rPr lang="nl-BE" sz="2000" dirty="0"/>
              <a:t>Dorpsraad ondernam daarom een serieuze poging om de school stilaan weer taalgemengd te krijgen via de </a:t>
            </a:r>
            <a:r>
              <a:rPr lang="nl-BE" sz="2000" dirty="0" smtClean="0"/>
              <a:t>‘actie 2/3’. </a:t>
            </a:r>
            <a:br>
              <a:rPr lang="nl-BE" sz="2000" dirty="0" smtClean="0"/>
            </a:br>
            <a:r>
              <a:rPr lang="nl-BE" sz="2000" dirty="0" smtClean="0"/>
              <a:t>De </a:t>
            </a:r>
            <a:r>
              <a:rPr lang="nl-BE" sz="2000" dirty="0"/>
              <a:t>ouders met huistaal Nederlands werden hierbij gestimuleerd om hun kinderen naar de dorpsschool te brengen. Er werd hen gegarandeerd dat hun kinderen in een (kleuter)klasje terecht zouden komen waar 2/3 van de leerlingen het Nederlands als thuistaal heeft. </a:t>
            </a:r>
            <a:endParaRPr lang="nl-BE" sz="2000" dirty="0" smtClean="0"/>
          </a:p>
          <a:p>
            <a:r>
              <a:rPr lang="nl-BE" sz="2000" dirty="0" smtClean="0"/>
              <a:t>Deze actie </a:t>
            </a:r>
            <a:r>
              <a:rPr lang="nl-BE" sz="2000" dirty="0"/>
              <a:t>verhoogt de culturele en taalkundige uitwisseling, vermijdt een hoop onnodig autoverkeer (‘vluchtouders’) en maakt het dorp levendiger. </a:t>
            </a: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 smtClean="0"/>
              <a:t>Mensen </a:t>
            </a:r>
            <a:r>
              <a:rPr lang="nl-BE" sz="2000" dirty="0"/>
              <a:t>wandelen en fietsen dan meer samen met hun kinderen i.p.v. </a:t>
            </a: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 smtClean="0"/>
              <a:t>invulling </a:t>
            </a:r>
            <a:r>
              <a:rPr lang="nl-BE" sz="2000" dirty="0"/>
              <a:t>te geven aan ‘ het achterbankmodel’. </a:t>
            </a:r>
          </a:p>
        </p:txBody>
      </p:sp>
    </p:spTree>
    <p:extLst>
      <p:ext uri="{BB962C8B-B14F-4D97-AF65-F5344CB8AC3E}">
        <p14:creationId xmlns:p14="http://schemas.microsoft.com/office/powerpoint/2010/main" val="106319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8238" y="339213"/>
            <a:ext cx="2995013" cy="663677"/>
          </a:xfrm>
        </p:spPr>
        <p:txBody>
          <a:bodyPr>
            <a:normAutofit/>
          </a:bodyPr>
          <a:lstStyle/>
          <a:p>
            <a:r>
              <a:rPr lang="nl-BE" sz="1400" b="1" dirty="0" smtClean="0"/>
              <a:t>Heusden Representatieve school</a:t>
            </a:r>
            <a:endParaRPr lang="nl-BE" sz="14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9064" y="1002890"/>
            <a:ext cx="8953362" cy="5324168"/>
          </a:xfrm>
        </p:spPr>
        <p:txBody>
          <a:bodyPr/>
          <a:lstStyle/>
          <a:p>
            <a:r>
              <a:rPr lang="nl-BE" sz="2000" dirty="0" smtClean="0"/>
              <a:t>De </a:t>
            </a:r>
            <a:r>
              <a:rPr lang="nl-BE" sz="2000" dirty="0"/>
              <a:t>actie is voorlopig niet geslaagd, maar de methodiek is er. </a:t>
            </a: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 smtClean="0"/>
              <a:t>Als </a:t>
            </a:r>
            <a:r>
              <a:rPr lang="nl-BE" sz="2000" dirty="0"/>
              <a:t>de tijd hiervoor rijp is en een groep ouders zich verenigt </a:t>
            </a: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nl-BE" sz="2000" dirty="0" smtClean="0"/>
              <a:t>(= </a:t>
            </a:r>
            <a:r>
              <a:rPr lang="nl-BE" sz="2000" dirty="0"/>
              <a:t>samen kiest voor een </a:t>
            </a:r>
            <a:r>
              <a:rPr lang="nl-BE" sz="2000" dirty="0" err="1"/>
              <a:t>future</a:t>
            </a:r>
            <a:r>
              <a:rPr lang="nl-BE" sz="2000" dirty="0"/>
              <a:t> </a:t>
            </a:r>
            <a:r>
              <a:rPr lang="nl-BE" sz="2000" dirty="0" err="1"/>
              <a:t>proof</a:t>
            </a:r>
            <a:r>
              <a:rPr lang="nl-BE" sz="2000" dirty="0"/>
              <a:t> klasmodel) zal de Dorpsraad hier opnieuw mee van start gaan. </a:t>
            </a:r>
            <a:endParaRPr lang="nl-BE" sz="2000" dirty="0" smtClean="0"/>
          </a:p>
          <a:p>
            <a:r>
              <a:rPr lang="nl-BE" sz="2000" dirty="0" smtClean="0"/>
              <a:t>Er </a:t>
            </a:r>
            <a:r>
              <a:rPr lang="nl-BE" sz="2000" dirty="0"/>
              <a:t>wonen enorm veel kinderen in Heusden die thuis Nederlands spreken, maar die nu dus naar scholen in andere gehuchten/gemeentes </a:t>
            </a:r>
            <a:r>
              <a:rPr lang="nl-BE" sz="2000" dirty="0" smtClean="0"/>
              <a:t>‘getransporteerd’ </a:t>
            </a:r>
            <a:r>
              <a:rPr lang="nl-BE" sz="2000" dirty="0"/>
              <a:t>worden. </a:t>
            </a:r>
            <a:endParaRPr lang="nl-BE" sz="2000" dirty="0" smtClean="0"/>
          </a:p>
          <a:p>
            <a:r>
              <a:rPr lang="nl-BE" sz="2000" dirty="0" smtClean="0"/>
              <a:t>Hieronder </a:t>
            </a:r>
            <a:r>
              <a:rPr lang="nl-BE" sz="2000" dirty="0"/>
              <a:t>wordt het hele traject dat werd afgelopen, gepresenteerd. </a:t>
            </a:r>
            <a:endParaRPr lang="nl-BE" sz="2000" dirty="0" smtClean="0"/>
          </a:p>
          <a:p>
            <a:r>
              <a:rPr lang="nl-BE" sz="2000" dirty="0" smtClean="0"/>
              <a:t>Momenteel </a:t>
            </a:r>
            <a:r>
              <a:rPr lang="nl-BE" sz="2000" dirty="0"/>
              <a:t>is de Dorpsraad heel de schoolomgeving aan het herbekijken en herinrichten, dat lukt wel!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009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585D1C5-3A3B-4D43-AFCE-64D1B527B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Situatieschets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4CFAA2F2-0943-4A83-9B81-F82A07CB9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School in het midden in het Dorp: kleuter -lagere</a:t>
            </a:r>
          </a:p>
          <a:p>
            <a:r>
              <a:rPr lang="nl-NL" sz="2000" dirty="0"/>
              <a:t>Multiculturele omgeving</a:t>
            </a:r>
          </a:p>
          <a:p>
            <a:r>
              <a:rPr lang="nl-NL" sz="2000" dirty="0"/>
              <a:t>Toch meerderheid “Vlaamse” gezinnen</a:t>
            </a:r>
          </a:p>
          <a:p>
            <a:r>
              <a:rPr lang="nl-NL" sz="2000" dirty="0"/>
              <a:t>Vlucht naar “witte” scholen in de buurt</a:t>
            </a:r>
          </a:p>
          <a:p>
            <a:r>
              <a:rPr lang="nl-NL" sz="2000" dirty="0"/>
              <a:t>Veel autoverkeer</a:t>
            </a:r>
          </a:p>
          <a:p>
            <a:r>
              <a:rPr lang="nl-NL" sz="2000" dirty="0"/>
              <a:t>Angst voor taalachterstand, culturele vooroordelen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F2688500-2721-44B5-8E3C-A7A7569F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839" y="379411"/>
            <a:ext cx="3287045" cy="12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56CA802-DBC7-43EF-8DC4-7AC01AB08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0" y="164816"/>
            <a:ext cx="6899564" cy="2966312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858F9871-F10C-441E-B51C-F65A6B6F2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4256" y="3223491"/>
            <a:ext cx="6304760" cy="36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1563DD6-068F-4520-BBCB-58E7D067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759" y="1"/>
            <a:ext cx="7886700" cy="642217"/>
          </a:xfrm>
        </p:spPr>
        <p:txBody>
          <a:bodyPr>
            <a:normAutofit/>
          </a:bodyPr>
          <a:lstStyle/>
          <a:p>
            <a:r>
              <a:rPr lang="nl-NL" dirty="0"/>
              <a:t>“Vlucht” naar afgelegen school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23565F9C-549C-410A-ACC9-CF1754B74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69" y="642218"/>
            <a:ext cx="8661322" cy="5982339"/>
          </a:xfrm>
          <a:prstGeom prst="rect">
            <a:avLst/>
          </a:prstGeom>
        </p:spPr>
      </p:pic>
      <p:sp>
        <p:nvSpPr>
          <p:cNvPr id="5" name="Stroomdiagram: Verbindingslijn 4">
            <a:extLst>
              <a:ext uri="{FF2B5EF4-FFF2-40B4-BE49-F238E27FC236}">
                <a16:creationId xmlns="" xmlns:a16="http://schemas.microsoft.com/office/drawing/2014/main" id="{4144ED52-2C22-409A-80D4-19F76F91300F}"/>
              </a:ext>
            </a:extLst>
          </p:cNvPr>
          <p:cNvSpPr/>
          <p:nvPr/>
        </p:nvSpPr>
        <p:spPr>
          <a:xfrm>
            <a:off x="4512488" y="1221205"/>
            <a:ext cx="4359564" cy="3237489"/>
          </a:xfrm>
          <a:prstGeom prst="flowChartConnector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829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63469EB-1944-423A-B985-F9402B36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Actie 2/3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46F9CDBB-C7A4-458E-8015-D663417B5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9317" y="10110"/>
            <a:ext cx="3296197" cy="49854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3DEA53CA-CBE2-43D9-AF18-2ED348850D13}"/>
              </a:ext>
            </a:extLst>
          </p:cNvPr>
          <p:cNvSpPr txBox="1"/>
          <p:nvPr/>
        </p:nvSpPr>
        <p:spPr>
          <a:xfrm>
            <a:off x="130388" y="3158060"/>
            <a:ext cx="76370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Garantie per klas: 2/3 Nederlands thuistaal</a:t>
            </a:r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Taalgemengd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Alle maatschappelijk lagen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School in eigen dorp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Minder autoverkeer</a:t>
            </a:r>
          </a:p>
        </p:txBody>
      </p:sp>
    </p:spTree>
    <p:extLst>
      <p:ext uri="{BB962C8B-B14F-4D97-AF65-F5344CB8AC3E}">
        <p14:creationId xmlns:p14="http://schemas.microsoft.com/office/powerpoint/2010/main" val="9846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17A05A2-1665-4B36-A111-2A51A19D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Verloop actie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FCC0110B-D838-41C6-85F4-7E1ED614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21" y="1539487"/>
            <a:ext cx="8596668" cy="3880773"/>
          </a:xfrm>
        </p:spPr>
        <p:txBody>
          <a:bodyPr>
            <a:normAutofit/>
          </a:bodyPr>
          <a:lstStyle/>
          <a:p>
            <a:r>
              <a:rPr lang="nl-NL" sz="2000" dirty="0"/>
              <a:t>2018-2019</a:t>
            </a:r>
          </a:p>
          <a:p>
            <a:r>
              <a:rPr lang="nl-NL" sz="2000" dirty="0"/>
              <a:t>Folders in de bus</a:t>
            </a:r>
          </a:p>
          <a:p>
            <a:r>
              <a:rPr lang="nl-NL" sz="2000" dirty="0"/>
              <a:t>Sociale media</a:t>
            </a:r>
          </a:p>
          <a:p>
            <a:r>
              <a:rPr lang="nl-NL" sz="2000" dirty="0" smtClean="0"/>
              <a:t>Het Belang van Limburg, </a:t>
            </a:r>
            <a:r>
              <a:rPr lang="nl-NL" sz="2000" dirty="0"/>
              <a:t>de Standaard</a:t>
            </a:r>
          </a:p>
          <a:p>
            <a:r>
              <a:rPr lang="nl-NL" sz="2000" dirty="0"/>
              <a:t>KWB Heusden</a:t>
            </a:r>
          </a:p>
          <a:p>
            <a:r>
              <a:rPr lang="nl-NL" sz="2000" dirty="0" err="1"/>
              <a:t>Info-avonden</a:t>
            </a:r>
            <a:r>
              <a:rPr lang="nl-NL" sz="2000" dirty="0"/>
              <a:t> en rondleiding</a:t>
            </a:r>
          </a:p>
          <a:p>
            <a:r>
              <a:rPr lang="nl-NL" sz="2000" dirty="0"/>
              <a:t>Minister Crevits (toen </a:t>
            </a:r>
            <a:r>
              <a:rPr lang="nl-NL" sz="2000" dirty="0" smtClean="0"/>
              <a:t>bevoegd voor onderwijs</a:t>
            </a:r>
            <a:r>
              <a:rPr lang="nl-NL" sz="2000" dirty="0"/>
              <a:t>)</a:t>
            </a:r>
          </a:p>
          <a:p>
            <a:r>
              <a:rPr lang="nl-NL" sz="2000" dirty="0"/>
              <a:t>Video-opnames</a:t>
            </a:r>
          </a:p>
          <a:p>
            <a:r>
              <a:rPr lang="nl-NL" sz="2000" dirty="0"/>
              <a:t>Paneel voor de school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8366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3900</TotalTime>
  <Words>186</Words>
  <Application>Microsoft Office PowerPoint</Application>
  <PresentationFormat>Breedbeeld</PresentationFormat>
  <Paragraphs>38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PowerPoint-presentatie</vt:lpstr>
      <vt:lpstr>PowerPoint-presentatie</vt:lpstr>
      <vt:lpstr>Heusden Representatieve school</vt:lpstr>
      <vt:lpstr>Heusden Representatieve school</vt:lpstr>
      <vt:lpstr>Situatieschets</vt:lpstr>
      <vt:lpstr>PowerPoint-presentatie</vt:lpstr>
      <vt:lpstr>“Vlucht” naar afgelegen school</vt:lpstr>
      <vt:lpstr>Actie 2/3</vt:lpstr>
      <vt:lpstr>Verloop actie</vt:lpstr>
      <vt:lpstr>Dorpsraad Heusden en directie</vt:lpstr>
      <vt:lpstr>Bord voor de school</vt:lpstr>
      <vt:lpstr>Video’s </vt:lpstr>
    </vt:vector>
  </TitlesOfParts>
  <Company>Oost-Vlaamse Vereniging Dorpsbelangen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Vergadering</dc:title>
  <dc:creator>Ellen Van Basselaere</dc:creator>
  <cp:lastModifiedBy>Maarten Lippens</cp:lastModifiedBy>
  <cp:revision>276</cp:revision>
  <dcterms:created xsi:type="dcterms:W3CDTF">2016-04-04T08:45:15Z</dcterms:created>
  <dcterms:modified xsi:type="dcterms:W3CDTF">2020-07-09T11:06:53Z</dcterms:modified>
</cp:coreProperties>
</file>