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91" r:id="rId3"/>
    <p:sldId id="257" r:id="rId4"/>
    <p:sldId id="269" r:id="rId5"/>
    <p:sldId id="292" r:id="rId6"/>
    <p:sldId id="277" r:id="rId7"/>
    <p:sldId id="282" r:id="rId8"/>
    <p:sldId id="283" r:id="rId9"/>
    <p:sldId id="284" r:id="rId10"/>
    <p:sldId id="293" r:id="rId11"/>
    <p:sldId id="280" r:id="rId12"/>
    <p:sldId id="286" r:id="rId13"/>
    <p:sldId id="289" r:id="rId14"/>
    <p:sldId id="294" r:id="rId15"/>
    <p:sldId id="295" r:id="rId16"/>
    <p:sldId id="285" r:id="rId17"/>
    <p:sldId id="287" r:id="rId18"/>
    <p:sldId id="288" r:id="rId19"/>
    <p:sldId id="297" r:id="rId20"/>
    <p:sldId id="298" r:id="rId21"/>
    <p:sldId id="29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4" autoAdjust="0"/>
  </p:normalViewPr>
  <p:slideViewPr>
    <p:cSldViewPr snapToGrid="0">
      <p:cViewPr varScale="1">
        <p:scale>
          <a:sx n="68" d="100"/>
          <a:sy n="68" d="100"/>
        </p:scale>
        <p:origin x="1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392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99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19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6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52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9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2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Beginnen</a:t>
            </a:r>
            <a:r>
              <a:rPr lang="nl-B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 communicatieplan, overzicht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en persconferentie, andere middelen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44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1,1. visie verwoorden</a:t>
            </a:r>
          </a:p>
          <a:p>
            <a:r>
              <a:rPr lang="nl-BE" dirty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nl-B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37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01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49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99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84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60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" name="Shape 24"/>
            <p:cNvGrpSpPr/>
            <p:nvPr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5" name="Shape 25"/>
              <p:cNvSpPr/>
              <p:nvPr/>
            </p:nvSpPr>
            <p:spPr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7" name="Shape 27"/>
              <p:cNvCxnSpPr/>
              <p:nvPr/>
            </p:nvCxnSpPr>
            <p:spPr>
              <a:xfrm>
                <a:off x="0" y="3072"/>
                <a:ext cx="624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" name="Shape 28"/>
            <p:cNvGrpSpPr/>
            <p:nvPr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9" name="Shape 29"/>
              <p:cNvSpPr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0" name="Shape 30"/>
              <p:cNvCxnSpPr/>
              <p:nvPr/>
            </p:nvCxnSpPr>
            <p:spPr>
              <a:xfrm>
                <a:off x="400" y="432"/>
                <a:ext cx="5088" cy="0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788694" y="2232819"/>
            <a:ext cx="5853112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826294" y="365919"/>
            <a:ext cx="5853112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Only">
  <p:cSld name="OBJECT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277813"/>
            <a:ext cx="77724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2 inhoudselementen" type="txAndTwoObj">
  <p:cSld name="TEXT_AND_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inhoud" type="txAndObj">
  <p:cSld name="TEXT_AND_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Inhoud van twe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9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241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35237" y="-20638"/>
            <a:ext cx="4530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" name="Shape 14"/>
              <p:cNvCxnSpPr/>
              <p:nvPr/>
            </p:nvCxnSpPr>
            <p:spPr>
              <a:xfrm>
                <a:off x="240" y="941"/>
                <a:ext cx="523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4876800"/>
            <a:ext cx="609600" cy="0"/>
          </a:xfrm>
          <a:prstGeom prst="straightConnector1">
            <a:avLst/>
          </a:prstGeom>
          <a:noFill/>
          <a:ln w="444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psbelangen.be/wp-content/uploads/2020/09/20200930vorming-effici&#235;nt-communiceren-persbericht-Davidsfond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psbelangen.be/wp-content/uploads/2020/09/20200930-effici&#235;nt-communiceren-persbericht-Dorpsraad-Heldergem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psbelangen.be/wp-content/uploads/2020/09/20200930-effici&#235;nt-communiceren-persbericht-gemeente-Assened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psbelangen.be/wp-content/uploads/2020/09/20200930-effici&#235;nt-communiceren-sjabloon-persberich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psbelangen.be/wp-content/uploads/2020/09/20200930-effici&#235;nt-communiceren-checklist-persberich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pc3_740514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3" y="0"/>
            <a:ext cx="500856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nl-BE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nl-BE" sz="4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Persberichten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236133" y="39624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3600" b="1" i="0" u="none" strike="noStrike" cap="none" dirty="0" smtClean="0">
                <a:solidFill>
                  <a:schemeClr val="dk1"/>
                </a:solidFill>
                <a:sym typeface="Arial"/>
              </a:rPr>
              <a:t>Onlinevorming </a:t>
            </a:r>
            <a:r>
              <a:rPr lang="nl-BE" sz="3600" b="1" i="0" u="none" strike="noStrike" cap="none" dirty="0">
                <a:solidFill>
                  <a:schemeClr val="dk1"/>
                </a:solidFill>
                <a:sym typeface="Arial"/>
              </a:rPr>
              <a:t>VVDB</a:t>
            </a:r>
            <a:endParaRPr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38" y="3962400"/>
            <a:ext cx="1575570" cy="150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Persbericht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930" indent="-514350"/>
            <a:r>
              <a:rPr lang="en-US" dirty="0"/>
              <a:t>Wat </a:t>
            </a:r>
            <a:r>
              <a:rPr lang="en-US" dirty="0" err="1"/>
              <a:t>gebeurt</a:t>
            </a:r>
            <a:r>
              <a:rPr lang="en-US" dirty="0"/>
              <a:t> er met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bericht</a:t>
            </a:r>
            <a:r>
              <a:rPr lang="en-US" dirty="0"/>
              <a:t>?</a:t>
            </a:r>
          </a:p>
          <a:p>
            <a:pPr marL="1040130" lvl="1" indent="-514350">
              <a:buFont typeface="Arial" panose="020B0604020202020204" pitchFamily="34" charset="0"/>
              <a:buChar char="•"/>
            </a:pPr>
            <a:r>
              <a:rPr lang="nl-BE" dirty="0"/>
              <a:t>Kant en klaar &gt;&lt; bewerkt</a:t>
            </a:r>
            <a:endParaRPr lang="en-US" dirty="0"/>
          </a:p>
          <a:p>
            <a:pPr marL="582930" indent="-514350"/>
            <a:r>
              <a:rPr lang="en-US" dirty="0" err="1"/>
              <a:t>Voorwaarden</a:t>
            </a:r>
            <a:r>
              <a:rPr lang="en-US" dirty="0"/>
              <a:t> </a:t>
            </a:r>
            <a:r>
              <a:rPr lang="en-US" dirty="0" err="1"/>
              <a:t>persbericht</a:t>
            </a:r>
            <a:endParaRPr lang="en-US" dirty="0"/>
          </a:p>
          <a:p>
            <a:pPr marL="1040130" lvl="1" indent="-514350">
              <a:buFont typeface="Arial" panose="020B0604020202020204" pitchFamily="34" charset="0"/>
              <a:buChar char="•"/>
            </a:pPr>
            <a:r>
              <a:rPr lang="nl-BE" dirty="0"/>
              <a:t>Nieuws </a:t>
            </a:r>
          </a:p>
          <a:p>
            <a:pPr marL="1040130" lvl="1" indent="-514350">
              <a:buFont typeface="Arial" panose="020B0604020202020204" pitchFamily="34" charset="0"/>
              <a:buChar char="•"/>
            </a:pPr>
            <a:r>
              <a:rPr lang="nl-BE" dirty="0"/>
              <a:t>Lokaal</a:t>
            </a:r>
          </a:p>
          <a:p>
            <a:pPr marL="1040130" lvl="1" indent="-514350">
              <a:buFont typeface="Arial" panose="020B0604020202020204" pitchFamily="34" charset="0"/>
              <a:buChar char="•"/>
            </a:pPr>
            <a:r>
              <a:rPr lang="nl-BE" dirty="0"/>
              <a:t>Persoonlijke draai</a:t>
            </a:r>
          </a:p>
          <a:p>
            <a:pPr marL="1040130" lvl="1" indent="-514350">
              <a:buFont typeface="Arial" panose="020B0604020202020204" pitchFamily="34" charset="0"/>
              <a:buChar char="•"/>
            </a:pPr>
            <a:r>
              <a:rPr lang="nl-BE" dirty="0"/>
              <a:t>Direct gebruik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Persbericht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930" indent="-514350"/>
            <a:r>
              <a:rPr lang="en-US" dirty="0"/>
              <a:t>Let op</a:t>
            </a:r>
          </a:p>
          <a:p>
            <a:pPr marL="1040130" lvl="1" indent="-514350"/>
            <a:r>
              <a:rPr lang="en-US" dirty="0"/>
              <a:t>Timing: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smtClean="0"/>
              <a:t>journalist?</a:t>
            </a:r>
            <a:endParaRPr lang="en-US" dirty="0"/>
          </a:p>
          <a:p>
            <a:pPr marL="1040130" lvl="1" indent="-514350"/>
            <a:r>
              <a:rPr lang="en-US" dirty="0" err="1"/>
              <a:t>Opvolging</a:t>
            </a:r>
            <a:endParaRPr lang="en-US" dirty="0"/>
          </a:p>
          <a:p>
            <a:pPr marL="1497330" lvl="2" indent="-514350"/>
            <a:r>
              <a:rPr lang="en-US" dirty="0"/>
              <a:t>Wie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smtClean="0"/>
              <a:t>interview?</a:t>
            </a:r>
            <a:endParaRPr lang="en-US" dirty="0"/>
          </a:p>
          <a:p>
            <a:pPr marL="1497330" lvl="2" indent="-514350"/>
            <a:r>
              <a:rPr lang="en-US" dirty="0" err="1"/>
              <a:t>Foto’s</a:t>
            </a:r>
            <a:r>
              <a:rPr lang="en-US" dirty="0"/>
              <a:t>?</a:t>
            </a:r>
          </a:p>
          <a:p>
            <a:pPr marL="582930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Structuur persbericht</a:t>
            </a:r>
            <a:endParaRPr sz="4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28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28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Catchy</a:t>
            </a: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Verklarend, langer en </a:t>
            </a:r>
            <a:r>
              <a:rPr lang="nl-B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prozaïsch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Samenvatting. W-vragen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endParaRPr lang="nl-BE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Modulair: een idee per alinea</a:t>
            </a:r>
            <a:b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Tussentitels mag </a:t>
            </a:r>
            <a:b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Voorstelling organisatie in max 5 lijnen</a:t>
            </a:r>
            <a:b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nl-BE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nl-BE" sz="2000" dirty="0"/>
              <a:t>Mag ook vooraan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187624" y="1844824"/>
            <a:ext cx="3240360" cy="2880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187624" y="2276872"/>
            <a:ext cx="3240360" cy="2880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Ondertitel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187624" y="3429000"/>
            <a:ext cx="3240360" cy="3600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187624" y="3933056"/>
            <a:ext cx="3240360" cy="3600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187624" y="2708920"/>
            <a:ext cx="3240360" cy="57606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Teaser</a:t>
            </a:r>
            <a:r>
              <a:rPr lang="nl-B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/Lead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187624" y="4509120"/>
            <a:ext cx="3240360" cy="3600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Alinea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187624" y="5085184"/>
            <a:ext cx="3240360" cy="3600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Boiler </a:t>
            </a:r>
            <a:r>
              <a:rPr lang="nl-BE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Shape 192"/>
          <p:cNvCxnSpPr/>
          <p:nvPr/>
        </p:nvCxnSpPr>
        <p:spPr>
          <a:xfrm rot="10800000" flipH="1">
            <a:off x="4427984" y="1844824"/>
            <a:ext cx="504056" cy="144016"/>
          </a:xfrm>
          <a:prstGeom prst="straightConnector1">
            <a:avLst/>
          </a:prstGeom>
          <a:noFill/>
          <a:ln w="25400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4427984" y="2420888"/>
            <a:ext cx="576064" cy="72008"/>
          </a:xfrm>
          <a:prstGeom prst="straightConnector1">
            <a:avLst/>
          </a:prstGeom>
          <a:noFill/>
          <a:ln w="22225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4" name="Shape 194"/>
          <p:cNvCxnSpPr/>
          <p:nvPr/>
        </p:nvCxnSpPr>
        <p:spPr>
          <a:xfrm>
            <a:off x="4427984" y="2996952"/>
            <a:ext cx="576064" cy="144016"/>
          </a:xfrm>
          <a:prstGeom prst="straightConnector1">
            <a:avLst/>
          </a:prstGeom>
          <a:noFill/>
          <a:ln w="22225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5" name="Shape 195"/>
          <p:cNvCxnSpPr/>
          <p:nvPr/>
        </p:nvCxnSpPr>
        <p:spPr>
          <a:xfrm flipV="1">
            <a:off x="4463464" y="3865562"/>
            <a:ext cx="540584" cy="416102"/>
          </a:xfrm>
          <a:prstGeom prst="straightConnector1">
            <a:avLst/>
          </a:prstGeom>
          <a:noFill/>
          <a:ln w="22225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6" name="Shape 196"/>
          <p:cNvCxnSpPr/>
          <p:nvPr/>
        </p:nvCxnSpPr>
        <p:spPr>
          <a:xfrm flipV="1">
            <a:off x="4427984" y="4827930"/>
            <a:ext cx="668272" cy="403254"/>
          </a:xfrm>
          <a:prstGeom prst="straightConnector1">
            <a:avLst/>
          </a:prstGeom>
          <a:noFill/>
          <a:ln w="22225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" name="Shape 191"/>
          <p:cNvSpPr/>
          <p:nvPr/>
        </p:nvSpPr>
        <p:spPr>
          <a:xfrm>
            <a:off x="1199220" y="5637321"/>
            <a:ext cx="3240360" cy="3600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 i="1" dirty="0">
                <a:solidFill>
                  <a:schemeClr val="dk1"/>
                </a:solidFill>
              </a:rPr>
              <a:t>Contactgegevens</a:t>
            </a:r>
            <a:endParaRPr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hape 196"/>
          <p:cNvCxnSpPr/>
          <p:nvPr/>
        </p:nvCxnSpPr>
        <p:spPr>
          <a:xfrm>
            <a:off x="4452772" y="5783739"/>
            <a:ext cx="561968" cy="40871"/>
          </a:xfrm>
          <a:prstGeom prst="straightConnector1">
            <a:avLst/>
          </a:prstGeom>
          <a:noFill/>
          <a:ln w="22225" cap="flat" cmpd="sng">
            <a:solidFill>
              <a:srgbClr val="B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3498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Voorbeeld</a:t>
            </a:r>
            <a:r>
              <a:rPr lang="en-US" sz="4400" dirty="0"/>
              <a:t> </a:t>
            </a:r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780" lvl="1" indent="0">
              <a:buNone/>
            </a:pPr>
            <a:r>
              <a:rPr lang="en-US" i="1" dirty="0" err="1" smtClean="0">
                <a:solidFill>
                  <a:srgbClr val="0070C0"/>
                </a:solidFill>
                <a:hlinkClick r:id="rId2"/>
              </a:rPr>
              <a:t>Perstekst</a:t>
            </a:r>
            <a:r>
              <a:rPr lang="en-US" i="1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hlinkClick r:id="rId2"/>
              </a:rPr>
              <a:t>Davidsfonds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Voorbeeld</a:t>
            </a:r>
            <a:r>
              <a:rPr lang="en-US" sz="4400" dirty="0"/>
              <a:t> </a:t>
            </a:r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780" lvl="1" indent="0">
              <a:buNone/>
            </a:pPr>
            <a:r>
              <a:rPr lang="en-US" i="1" dirty="0" err="1" smtClean="0">
                <a:solidFill>
                  <a:schemeClr val="accent4"/>
                </a:solidFill>
                <a:hlinkClick r:id="rId2"/>
              </a:rPr>
              <a:t>Persbericht</a:t>
            </a:r>
            <a:r>
              <a:rPr lang="en-US" i="1" dirty="0" smtClean="0">
                <a:solidFill>
                  <a:schemeClr val="accent4"/>
                </a:solidFill>
                <a:hlinkClick r:id="rId2"/>
              </a:rPr>
              <a:t> Dorpsraad </a:t>
            </a:r>
            <a:r>
              <a:rPr lang="en-US" i="1" dirty="0" err="1" smtClean="0">
                <a:solidFill>
                  <a:schemeClr val="accent4"/>
                </a:solidFill>
                <a:hlinkClick r:id="rId2"/>
              </a:rPr>
              <a:t>Heldergem</a:t>
            </a:r>
            <a:endParaRPr lang="en-US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Voorbeeld</a:t>
            </a:r>
            <a:r>
              <a:rPr lang="en-US" sz="4400" dirty="0"/>
              <a:t> </a:t>
            </a:r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5780" lvl="1" indent="0">
              <a:buNone/>
            </a:pPr>
            <a:r>
              <a:rPr lang="en-US" i="1" dirty="0" err="1" smtClean="0">
                <a:solidFill>
                  <a:srgbClr val="0070C0"/>
                </a:solidFill>
                <a:hlinkClick r:id="rId2"/>
              </a:rPr>
              <a:t>Persbericht</a:t>
            </a:r>
            <a:r>
              <a:rPr lang="en-US" i="1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hlinkClick r:id="rId2"/>
              </a:rPr>
              <a:t>gemeente</a:t>
            </a:r>
            <a:r>
              <a:rPr lang="en-US" i="1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hlinkClick r:id="rId2"/>
              </a:rPr>
              <a:t>Assenede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99592" y="1628800"/>
            <a:ext cx="7772400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Onderwerp: te </a:t>
            </a:r>
            <a:r>
              <a:rPr lang="nl-BE" sz="2600" b="1" i="0" u="none" strike="noStrike" cap="none" dirty="0" smtClean="0">
                <a:solidFill>
                  <a:srgbClr val="C00000"/>
                </a:solidFill>
                <a:sym typeface="Arial"/>
              </a:rPr>
              <a:t>vaag/te </a:t>
            </a: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ruim</a:t>
            </a:r>
            <a:endParaRPr sz="2600" dirty="0">
              <a:solidFill>
                <a:srgbClr val="C00000"/>
              </a:solidFill>
            </a:endParaRPr>
          </a:p>
          <a:p>
            <a:pPr marL="342900" marR="0" lvl="0" indent="-2057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2600" b="1" i="0" u="none" strike="noStrike" cap="none" dirty="0">
              <a:solidFill>
                <a:srgbClr val="C00000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Structuur: geen lead, te veel</a:t>
            </a:r>
            <a:b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</a:br>
            <a:endParaRPr sz="2600" b="1" i="0" u="none" strike="noStrike" cap="none" dirty="0">
              <a:solidFill>
                <a:srgbClr val="C00000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 smtClean="0">
                <a:solidFill>
                  <a:srgbClr val="C00000"/>
                </a:solidFill>
                <a:sym typeface="Arial"/>
              </a:rPr>
              <a:t>Taalgebruik: </a:t>
            </a: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geen reclame</a:t>
            </a:r>
            <a:b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</a:br>
            <a:endParaRPr sz="2600" b="1" i="0" u="none" strike="noStrike" cap="none" dirty="0">
              <a:solidFill>
                <a:srgbClr val="C00000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Niet </a:t>
            </a:r>
            <a:r>
              <a:rPr lang="nl-BE" sz="2600" b="1" i="0" u="none" strike="noStrike" cap="none" dirty="0" smtClean="0">
                <a:solidFill>
                  <a:srgbClr val="C00000"/>
                </a:solidFill>
                <a:sym typeface="Arial"/>
              </a:rPr>
              <a:t>actueel/nieuwswaarde</a:t>
            </a: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/>
            </a:r>
            <a:b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</a:br>
            <a:endParaRPr sz="2600" b="1" i="0" u="none" strike="noStrike" cap="none" dirty="0">
              <a:solidFill>
                <a:srgbClr val="C00000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rgbClr val="C00000"/>
                </a:solidFill>
                <a:sym typeface="Arial"/>
              </a:rPr>
              <a:t>Perspectief: niet relevant</a:t>
            </a:r>
            <a:endParaRPr sz="2600" dirty="0">
              <a:solidFill>
                <a:srgbClr val="C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000" b="0" i="0" u="none" strike="noStrike" cap="none" dirty="0">
                <a:solidFill>
                  <a:srgbClr val="C00000"/>
                </a:solidFill>
                <a:sym typeface="Arial"/>
              </a:rPr>
              <a:t>		</a:t>
            </a:r>
            <a:endParaRPr dirty="0">
              <a:solidFill>
                <a:srgbClr val="C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rgbClr val="C00000"/>
                </a:solidFill>
                <a:sym typeface="Times New Roman"/>
              </a:rPr>
              <a:t>Fouten in  persbericht</a:t>
            </a:r>
            <a:endParaRPr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fouten in persberich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41" y="2781556"/>
            <a:ext cx="2603659" cy="17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bg1">
                    <a:lumMod val="10000"/>
                  </a:schemeClr>
                </a:solidFill>
                <a:sym typeface="Times New Roman"/>
              </a:rPr>
              <a:t>Nieuwsbericht 2020 </a:t>
            </a:r>
            <a:endParaRPr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600199"/>
            <a:ext cx="7772400" cy="499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None/>
            </a:pPr>
            <a:r>
              <a:rPr lang="nl-BE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Voor wie meer wil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None/>
            </a:pPr>
            <a:endParaRPr lang="nl-BE" sz="2400" i="0" u="none" strike="noStrike" cap="none" dirty="0">
              <a:solidFill>
                <a:schemeClr val="bg1">
                  <a:lumMod val="10000"/>
                </a:schemeClr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Kort op de bal spelen</a:t>
            </a:r>
            <a:endParaRPr sz="2600" dirty="0">
              <a:solidFill>
                <a:schemeClr val="bg1">
                  <a:lumMod val="10000"/>
                </a:schemeClr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Nieuwssnelheid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dirty="0" err="1">
                <a:solidFill>
                  <a:schemeClr val="bg1">
                    <a:lumMod val="10000"/>
                  </a:schemeClr>
                </a:solidFill>
              </a:rPr>
              <a:t>Crossmediale</a:t>
            </a:r>
            <a:r>
              <a:rPr lang="nl-BE" sz="2300" dirty="0">
                <a:solidFill>
                  <a:schemeClr val="bg1">
                    <a:lumMod val="10000"/>
                  </a:schemeClr>
                </a:solidFill>
              </a:rPr>
              <a:t> benadering</a:t>
            </a:r>
          </a:p>
          <a:p>
            <a:pPr marL="742950" lvl="1" indent="-285750">
              <a:lnSpc>
                <a:spcPct val="90000"/>
              </a:lnSpc>
              <a:spcBef>
                <a:spcPts val="440"/>
              </a:spcBef>
              <a:buSzPts val="1650"/>
            </a:pPr>
            <a:r>
              <a:rPr lang="nl-BE" sz="2300" dirty="0">
                <a:solidFill>
                  <a:schemeClr val="bg1">
                    <a:lumMod val="10000"/>
                  </a:schemeClr>
                </a:solidFill>
              </a:rPr>
              <a:t>Huis aan huisbladen</a:t>
            </a:r>
          </a:p>
          <a:p>
            <a:pPr marL="1200150" lvl="2" indent="-285750">
              <a:lnSpc>
                <a:spcPct val="90000"/>
              </a:lnSpc>
              <a:spcBef>
                <a:spcPts val="440"/>
              </a:spcBef>
              <a:buSzPts val="1650"/>
            </a:pPr>
            <a:r>
              <a:rPr lang="nl-BE" sz="1800" dirty="0">
                <a:solidFill>
                  <a:schemeClr val="bg1">
                    <a:lumMod val="10000"/>
                  </a:schemeClr>
                </a:solidFill>
              </a:rPr>
              <a:t>Kant- en klare artikels met goede foto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Visueel</a:t>
            </a:r>
            <a:endParaRPr sz="2600" dirty="0">
              <a:solidFill>
                <a:schemeClr val="bg1">
                  <a:lumMod val="10000"/>
                </a:schemeClr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Foto’s (hoge resolutie, geen internetkwaliteit)</a:t>
            </a:r>
            <a:endParaRPr sz="2300" dirty="0">
              <a:solidFill>
                <a:schemeClr val="bg1">
                  <a:lumMod val="10000"/>
                </a:schemeClr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 err="1">
                <a:solidFill>
                  <a:schemeClr val="bg1">
                    <a:lumMod val="10000"/>
                  </a:schemeClr>
                </a:solidFill>
                <a:sym typeface="Arial"/>
              </a:rPr>
              <a:t>Soundbites</a:t>
            </a:r>
            <a:endParaRPr sz="2300" i="0" u="none" strike="noStrike" cap="none" dirty="0">
              <a:solidFill>
                <a:schemeClr val="bg1">
                  <a:lumMod val="10000"/>
                </a:schemeClr>
              </a:solidFill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Filmbeelden (via links)</a:t>
            </a:r>
            <a:endParaRPr sz="2300" dirty="0">
              <a:solidFill>
                <a:schemeClr val="bg1">
                  <a:lumMod val="10000"/>
                </a:schemeClr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Verwijzen naar </a:t>
            </a:r>
            <a:r>
              <a:rPr lang="nl-BE" sz="2300" i="0" u="none" strike="noStrike" cap="none" dirty="0" err="1">
                <a:solidFill>
                  <a:schemeClr val="bg1">
                    <a:lumMod val="10000"/>
                  </a:schemeClr>
                </a:solidFill>
                <a:sym typeface="Arial"/>
              </a:rPr>
              <a:t>social</a:t>
            </a:r>
            <a:r>
              <a:rPr lang="nl-BE" sz="23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 media</a:t>
            </a:r>
            <a:endParaRPr sz="2300" dirty="0">
              <a:solidFill>
                <a:schemeClr val="bg1">
                  <a:lumMod val="10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045"/>
              <a:buFont typeface="Noto Sans Symbols"/>
              <a:buChar char="■"/>
            </a:pPr>
            <a:r>
              <a:rPr lang="nl-BE" sz="1800" i="0" u="none" strike="noStrike" cap="none" dirty="0">
                <a:solidFill>
                  <a:schemeClr val="bg1">
                    <a:lumMod val="10000"/>
                  </a:schemeClr>
                </a:solidFill>
                <a:sym typeface="Arial"/>
              </a:rPr>
              <a:t>Facebook, Twitter,  blog, website</a:t>
            </a:r>
            <a:endParaRPr sz="1800" i="0" u="none" strike="noStrike" cap="none" dirty="0">
              <a:solidFill>
                <a:schemeClr val="bg1">
                  <a:lumMod val="10000"/>
                </a:schemeClr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</p:txBody>
      </p:sp>
      <p:pic>
        <p:nvPicPr>
          <p:cNvPr id="1026" name="Picture 2" descr="Multimedia icons in the hand of a woman - SafeBytes Software">
            <a:extLst>
              <a:ext uri="{FF2B5EF4-FFF2-40B4-BE49-F238E27FC236}">
                <a16:creationId xmlns:a16="http://schemas.microsoft.com/office/drawing/2014/main" xmlns="" id="{4F36CB01-F090-40AF-85A9-C33833AA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2051276"/>
            <a:ext cx="1959429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Versturen</a:t>
            </a:r>
            <a:endParaRPr sz="4400" dirty="0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3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dk1"/>
                </a:solidFill>
                <a:sym typeface="Arial"/>
              </a:rPr>
              <a:t>Zo veel mogelijk per </a:t>
            </a:r>
            <a:r>
              <a:rPr lang="nl-BE" sz="2600" i="0" u="none" strike="noStrike" cap="none" dirty="0" smtClean="0">
                <a:solidFill>
                  <a:schemeClr val="dk1"/>
                </a:solidFill>
                <a:sym typeface="Arial"/>
              </a:rPr>
              <a:t>e-mail/</a:t>
            </a:r>
            <a:r>
              <a:rPr lang="nl-BE" sz="2600" i="0" u="none" strike="noStrike" cap="none" dirty="0" err="1" smtClean="0">
                <a:solidFill>
                  <a:schemeClr val="dk1"/>
                </a:solidFill>
                <a:sym typeface="Arial"/>
              </a:rPr>
              <a:t>messenger</a:t>
            </a:r>
            <a:endParaRPr sz="26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 smtClean="0">
                <a:solidFill>
                  <a:schemeClr val="dk1"/>
                </a:solidFill>
                <a:sym typeface="Arial"/>
              </a:rPr>
              <a:t>Mail: </a:t>
            </a:r>
            <a:r>
              <a:rPr lang="nl-BE" sz="2300" i="0" u="none" strike="noStrike" cap="none" dirty="0">
                <a:solidFill>
                  <a:schemeClr val="dk1"/>
                </a:solidFill>
                <a:sym typeface="Arial"/>
              </a:rPr>
              <a:t>in de tekst en als bijlage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dirty="0"/>
              <a:t>Naar (regionale) redactie én naar journalist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dirty="0"/>
              <a:t>Neem persoonlijk contact op (via tel, </a:t>
            </a:r>
            <a:r>
              <a:rPr lang="nl-BE" sz="2300" dirty="0" err="1"/>
              <a:t>fb</a:t>
            </a:r>
            <a:r>
              <a:rPr lang="nl-BE" sz="2300" dirty="0"/>
              <a:t>, insta)</a:t>
            </a:r>
            <a:endParaRPr sz="2300" dirty="0"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dk1"/>
                </a:solidFill>
                <a:sym typeface="Arial"/>
              </a:rPr>
              <a:t>Verstuur aan</a:t>
            </a:r>
            <a:endParaRPr sz="26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dirty="0"/>
              <a:t>Lokale media in regio (niet alleen krant)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dirty="0"/>
              <a:t>Vakpers/belangenorganisaties (VVDB)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Char char="■"/>
            </a:pPr>
            <a:r>
              <a:rPr lang="nl-BE" sz="2300" i="0" u="none" strike="noStrike" cap="none" dirty="0">
                <a:solidFill>
                  <a:schemeClr val="dk1"/>
                </a:solidFill>
                <a:sym typeface="Arial"/>
              </a:rPr>
              <a:t>(Landelijk)</a:t>
            </a:r>
          </a:p>
          <a:p>
            <a:pPr marL="285750" indent="-28575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ts val="1650"/>
            </a:pPr>
            <a:r>
              <a:rPr lang="nl-BE" sz="2600" dirty="0"/>
              <a:t>Leg links met andere kanalen</a:t>
            </a:r>
          </a:p>
          <a:p>
            <a:pPr marL="742950" lvl="1" indent="-285750">
              <a:lnSpc>
                <a:spcPct val="90000"/>
              </a:lnSpc>
              <a:spcBef>
                <a:spcPts val="440"/>
              </a:spcBef>
              <a:buSzPts val="1650"/>
            </a:pPr>
            <a:r>
              <a:rPr lang="nl-BE" sz="2300" dirty="0"/>
              <a:t>Sociale media</a:t>
            </a:r>
            <a:endParaRPr sz="23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3C4196BC-A743-4153-9F1B-5F035ECE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86" y="4955494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42B032-0243-47E5-8A05-81DFB6F2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Sjabloon persbericht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F7F86F9-3151-4AAA-804B-5AD8B8546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 smtClean="0"/>
              <a:t>Klik </a:t>
            </a:r>
            <a:r>
              <a:rPr lang="nl-NL" i="1" dirty="0" smtClean="0">
                <a:hlinkClick r:id="rId2"/>
              </a:rPr>
              <a:t>hier</a:t>
            </a:r>
            <a:r>
              <a:rPr lang="nl-NL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815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Voorstelling</a:t>
            </a:r>
            <a:r>
              <a:rPr lang="nl-BE" sz="42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2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00113" y="1600200"/>
            <a:ext cx="8064500" cy="41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lang="nl-BE" sz="2400" b="0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400" i="1" dirty="0">
                <a:solidFill>
                  <a:srgbClr val="0070C0"/>
                </a:solidFill>
              </a:rPr>
              <a:t>William Minnaert</a:t>
            </a:r>
            <a:r>
              <a:rPr lang="nl-BE" sz="2400" b="0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BE" sz="2400" b="0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i="0" u="none" strike="noStrike" cap="none" dirty="0">
                <a:solidFill>
                  <a:schemeClr val="tx1"/>
                </a:solidFill>
                <a:sym typeface="Arial"/>
              </a:rPr>
              <a:t>Voorzitter VVDB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dirty="0">
                <a:solidFill>
                  <a:schemeClr val="tx1"/>
                </a:solidFill>
              </a:rPr>
              <a:t>Lesgever Aalst</a:t>
            </a:r>
          </a:p>
          <a:p>
            <a:pPr marL="800100" lvl="1" indent="-342900">
              <a:lnSpc>
                <a:spcPct val="80000"/>
              </a:lnSpc>
              <a:spcBef>
                <a:spcPts val="480"/>
              </a:spcBef>
              <a:buClr>
                <a:schemeClr val="folHlink"/>
              </a:buClr>
              <a:buSzPts val="2160"/>
            </a:pPr>
            <a:r>
              <a:rPr lang="nl-BE" sz="2400" i="0" u="none" strike="noStrike" cap="none" dirty="0">
                <a:solidFill>
                  <a:schemeClr val="tx1"/>
                </a:solidFill>
                <a:sym typeface="Arial"/>
              </a:rPr>
              <a:t>Media en Communicatie</a:t>
            </a: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SzPts val="2160"/>
            </a:pPr>
            <a:r>
              <a:rPr lang="nl-BE" dirty="0">
                <a:solidFill>
                  <a:schemeClr val="tx1"/>
                </a:solidFill>
              </a:rPr>
              <a:t>Persverantwoordelijke</a:t>
            </a:r>
          </a:p>
          <a:p>
            <a:pPr marL="800100" lvl="1" indent="-342900">
              <a:lnSpc>
                <a:spcPct val="80000"/>
              </a:lnSpc>
              <a:spcBef>
                <a:spcPts val="480"/>
              </a:spcBef>
              <a:buSzPts val="2160"/>
            </a:pPr>
            <a:r>
              <a:rPr lang="nl-BE" sz="2400" i="0" u="none" strike="noStrike" cap="none" dirty="0" smtClean="0">
                <a:solidFill>
                  <a:schemeClr val="tx1"/>
                </a:solidFill>
                <a:sym typeface="Arial"/>
              </a:rPr>
              <a:t>Davidsfonds </a:t>
            </a:r>
            <a:r>
              <a:rPr lang="nl-BE" sz="2400" i="0" u="none" strike="noStrike" cap="none" dirty="0" err="1" smtClean="0">
                <a:solidFill>
                  <a:schemeClr val="tx1"/>
                </a:solidFill>
                <a:sym typeface="Arial"/>
              </a:rPr>
              <a:t>Kerksken-Heldergem</a:t>
            </a:r>
            <a:endParaRPr lang="nl-BE" sz="240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800100" lvl="1" indent="-342900">
              <a:lnSpc>
                <a:spcPct val="80000"/>
              </a:lnSpc>
              <a:spcBef>
                <a:spcPts val="480"/>
              </a:spcBef>
              <a:buSzPts val="2160"/>
            </a:pPr>
            <a:r>
              <a:rPr lang="nl-BE" sz="2400" dirty="0">
                <a:solidFill>
                  <a:schemeClr val="tx1"/>
                </a:solidFill>
              </a:rPr>
              <a:t>Dorpsraad Heldergem</a:t>
            </a:r>
            <a:endParaRPr sz="240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27898E4-D9C2-499D-8358-7BF548969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2" t="9202" r="17676" b="13571"/>
          <a:stretch/>
        </p:blipFill>
        <p:spPr>
          <a:xfrm>
            <a:off x="6267978" y="849313"/>
            <a:ext cx="2418822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9996AA-D994-4E5D-B8B9-D3FD1086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Checklist persbericht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0380DED-A034-4B5A-88BE-F3E002662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i="1" dirty="0" smtClean="0"/>
              <a:t>Klik </a:t>
            </a:r>
            <a:r>
              <a:rPr lang="nl-BE" i="1" dirty="0" smtClean="0">
                <a:hlinkClick r:id="rId2"/>
              </a:rPr>
              <a:t>hier</a:t>
            </a:r>
            <a:r>
              <a:rPr lang="nl-BE" i="1" dirty="0" smtClean="0"/>
              <a:t>.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7069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2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Vragen?</a:t>
            </a:r>
            <a:endParaRPr dirty="0"/>
          </a:p>
        </p:txBody>
      </p:sp>
      <p:pic>
        <p:nvPicPr>
          <p:cNvPr id="1026" name="Picture 2" descr="always sunny dance GIF by It's Always Sunny in Philadelphia">
            <a:extLst>
              <a:ext uri="{FF2B5EF4-FFF2-40B4-BE49-F238E27FC236}">
                <a16:creationId xmlns:a16="http://schemas.microsoft.com/office/drawing/2014/main" xmlns="" id="{FB435DBA-EF9B-4542-ABCA-BB51A125A1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58" y="2311201"/>
            <a:ext cx="6285084" cy="31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14400" y="24658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Indeling</a:t>
            </a:r>
            <a:endParaRPr sz="4400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1555043"/>
            <a:ext cx="8064500" cy="467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AutoNum type="arabicPeriod"/>
            </a:pPr>
            <a:r>
              <a:rPr lang="nl-BE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Algemeen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  <a:buClr>
                <a:schemeClr val="folHlink"/>
              </a:buClr>
            </a:pPr>
            <a:r>
              <a:rPr lang="nl-BE" dirty="0"/>
              <a:t>Bezin eer je begint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  <a:buClr>
                <a:schemeClr val="folHlink"/>
              </a:buClr>
            </a:pPr>
            <a:r>
              <a:rPr lang="nl-BE" b="0" i="0" u="none" strike="noStrike" cap="none" dirty="0">
                <a:solidFill>
                  <a:schemeClr val="dk1"/>
                </a:solidFill>
                <a:sym typeface="Arial"/>
              </a:rPr>
              <a:t>Nieuwswaarde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  <a:buClr>
                <a:schemeClr val="folHlink"/>
              </a:buClr>
            </a:pPr>
            <a:r>
              <a:rPr lang="nl-BE" dirty="0"/>
              <a:t>Andere mogelijkheden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buFont typeface="Noto Sans Symbols"/>
              <a:buAutoNum type="arabicPeriod"/>
            </a:pPr>
            <a:r>
              <a:rPr lang="nl-BE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persbericht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b="0" i="0" u="none" strike="noStrike" cap="none" dirty="0">
                <a:solidFill>
                  <a:schemeClr val="dk1"/>
                </a:solidFill>
                <a:sym typeface="Arial"/>
              </a:rPr>
              <a:t>Voor- en nadelen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dirty="0"/>
              <a:t>Wat gebeurt ermee?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b="0" i="0" u="none" strike="noStrike" cap="none" dirty="0">
                <a:solidFill>
                  <a:schemeClr val="dk1"/>
                </a:solidFill>
                <a:sym typeface="Arial"/>
              </a:rPr>
              <a:t>Structuur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dirty="0"/>
              <a:t>Fouten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b="0" i="0" u="none" strike="noStrike" cap="none" dirty="0">
                <a:solidFill>
                  <a:schemeClr val="dk1"/>
                </a:solidFill>
                <a:sym typeface="Arial"/>
              </a:rPr>
              <a:t>Voorbeelden</a:t>
            </a:r>
          </a:p>
          <a:p>
            <a:pPr lvl="1" indent="-457200">
              <a:lnSpc>
                <a:spcPct val="80000"/>
              </a:lnSpc>
              <a:spcBef>
                <a:spcPts val="480"/>
              </a:spcBef>
            </a:pPr>
            <a:r>
              <a:rPr lang="nl-BE" dirty="0"/>
              <a:t>Sjabloon</a:t>
            </a:r>
            <a:endParaRPr lang="nl-BE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1" indent="-457200">
              <a:lnSpc>
                <a:spcPct val="80000"/>
              </a:lnSpc>
              <a:spcBef>
                <a:spcPts val="480"/>
              </a:spcBef>
              <a:buFont typeface="Noto Sans Symbols"/>
              <a:buAutoNum type="arabicPeriod"/>
            </a:pPr>
            <a:endParaRPr lang="nl-BE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57200">
              <a:lnSpc>
                <a:spcPct val="80000"/>
              </a:lnSpc>
              <a:spcBef>
                <a:spcPts val="480"/>
              </a:spcBef>
              <a:buClr>
                <a:schemeClr val="folHlink"/>
              </a:buClr>
              <a:buFont typeface="Noto Sans Symbols"/>
              <a:buAutoNum type="arabicPeriod"/>
            </a:pPr>
            <a:endParaRPr lang="nl-BE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34" y="2787582"/>
            <a:ext cx="2430966" cy="216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Bezin eer je begint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699000"/>
          </a:xfrm>
        </p:spPr>
        <p:txBody>
          <a:bodyPr/>
          <a:lstStyle/>
          <a:p>
            <a:r>
              <a:rPr lang="nl-BE" dirty="0"/>
              <a:t>Vooraf</a:t>
            </a:r>
          </a:p>
          <a:p>
            <a:pPr lvl="1"/>
            <a:r>
              <a:rPr lang="nl-BE" dirty="0"/>
              <a:t>Communicatieplan: visie verantwoorden</a:t>
            </a:r>
          </a:p>
          <a:p>
            <a:pPr lvl="1"/>
            <a:r>
              <a:rPr lang="nl-BE" dirty="0"/>
              <a:t>Bouw contacten op met journalisten</a:t>
            </a:r>
          </a:p>
          <a:p>
            <a:pPr lvl="2"/>
            <a:r>
              <a:rPr lang="nl-BE" dirty="0"/>
              <a:t>Lange adem, vast persoon</a:t>
            </a:r>
          </a:p>
          <a:p>
            <a:pPr lvl="2"/>
            <a:r>
              <a:rPr lang="nl-BE" dirty="0"/>
              <a:t>Adressen: bij gemeente</a:t>
            </a:r>
          </a:p>
          <a:p>
            <a:r>
              <a:rPr lang="nl-BE" dirty="0"/>
              <a:t>Wat bereiken?</a:t>
            </a:r>
          </a:p>
          <a:p>
            <a:pPr lvl="1"/>
            <a:r>
              <a:rPr lang="nl-BE" dirty="0" smtClean="0"/>
              <a:t>Boodschap: </a:t>
            </a:r>
            <a:r>
              <a:rPr lang="nl-BE" dirty="0"/>
              <a:t>3 zinnen</a:t>
            </a:r>
          </a:p>
          <a:p>
            <a:pPr lvl="1"/>
            <a:r>
              <a:rPr lang="nl-BE" dirty="0"/>
              <a:t>Communicatiedoel: activiteit, protest…</a:t>
            </a:r>
          </a:p>
          <a:p>
            <a:pPr lvl="1"/>
            <a:r>
              <a:rPr lang="nl-BE" dirty="0"/>
              <a:t>Doelgroep: </a:t>
            </a:r>
            <a:r>
              <a:rPr lang="nl-BE" dirty="0" smtClean="0"/>
              <a:t>lokaal/regionaal </a:t>
            </a:r>
            <a:br>
              <a:rPr lang="nl-BE" dirty="0" smtClean="0"/>
            </a:br>
            <a:r>
              <a:rPr lang="nl-BE" dirty="0" smtClean="0"/>
              <a:t>                  bewoners/overheid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bg1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Nieuwswaarde</a:t>
            </a:r>
            <a:r>
              <a:rPr lang="nl-BE" sz="42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2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00113" y="1600200"/>
            <a:ext cx="8064500" cy="41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lang="nl-BE" sz="2400" i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ABABA- model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Actualiteit: </a:t>
            </a: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recent</a:t>
            </a:r>
            <a:b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Belangrijkheid: corona</a:t>
            </a:r>
            <a:b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Afwijking: </a:t>
            </a:r>
            <a:r>
              <a:rPr lang="nl-BE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eerste/enige</a:t>
            </a: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Belangstelling: human interest</a:t>
            </a:r>
            <a:b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Autoriteit: belangrijk persoon</a:t>
            </a:r>
            <a:endParaRPr sz="2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53" y="2234359"/>
            <a:ext cx="2693247" cy="33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Mogelijkheden</a:t>
            </a:r>
            <a:endParaRPr lang="en-US" sz="4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Of zelf nieuws maken?</a:t>
            </a:r>
          </a:p>
          <a:p>
            <a:pPr lvl="1"/>
            <a:r>
              <a:rPr lang="nl-BE" dirty="0"/>
              <a:t>Enquête </a:t>
            </a:r>
          </a:p>
          <a:p>
            <a:pPr lvl="1"/>
            <a:r>
              <a:rPr lang="nl-BE" dirty="0"/>
              <a:t>Discussiebijeenkomst</a:t>
            </a:r>
          </a:p>
          <a:p>
            <a:pPr lvl="1"/>
            <a:r>
              <a:rPr lang="nl-BE" dirty="0"/>
              <a:t>Ludieke actie</a:t>
            </a:r>
          </a:p>
          <a:p>
            <a:r>
              <a:rPr lang="nl-BE" dirty="0"/>
              <a:t>Kies uw medium</a:t>
            </a:r>
          </a:p>
          <a:p>
            <a:pPr lvl="1"/>
            <a:r>
              <a:rPr lang="nl-BE" dirty="0"/>
              <a:t>Krant of tijdschrift: persbericht</a:t>
            </a:r>
          </a:p>
          <a:p>
            <a:pPr lvl="1"/>
            <a:r>
              <a:rPr lang="nl-BE" dirty="0"/>
              <a:t>(lokale) </a:t>
            </a:r>
            <a:r>
              <a:rPr lang="nl-BE" dirty="0" smtClean="0"/>
              <a:t>tv: </a:t>
            </a:r>
            <a:r>
              <a:rPr lang="nl-BE" dirty="0"/>
              <a:t>interview</a:t>
            </a:r>
          </a:p>
          <a:p>
            <a:pPr lvl="1"/>
            <a:r>
              <a:rPr lang="nl-BE" dirty="0"/>
              <a:t>Nieuwssites of vakpers: blog</a:t>
            </a:r>
          </a:p>
          <a:p>
            <a:pPr lvl="1"/>
            <a:r>
              <a:rPr lang="nl-BE" dirty="0"/>
              <a:t>Sociale media: </a:t>
            </a:r>
            <a:r>
              <a:rPr lang="nl-BE" dirty="0" smtClean="0"/>
              <a:t>kort/recent/beeld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71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200" b="0" i="0" u="none" strike="noStrike" cap="none" dirty="0">
                <a:solidFill>
                  <a:schemeClr val="bg1">
                    <a:lumMod val="10000"/>
                  </a:schemeClr>
                </a:solidFill>
                <a:sym typeface="Times New Roman"/>
              </a:rPr>
              <a:t>2. </a:t>
            </a:r>
            <a:r>
              <a:rPr lang="nl-BE" sz="4400" b="0" i="0" u="none" strike="noStrike" cap="none" dirty="0">
                <a:solidFill>
                  <a:schemeClr val="bg1">
                    <a:lumMod val="10000"/>
                  </a:schemeClr>
                </a:solidFill>
                <a:sym typeface="Times New Roman"/>
              </a:rPr>
              <a:t>Persbericht</a:t>
            </a:r>
            <a:endParaRPr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00113" y="1600200"/>
            <a:ext cx="8064500" cy="41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Voor- en nadelen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Wat gebeurt ermee? </a:t>
            </a:r>
            <a:r>
              <a:rPr lang="nl-BE" sz="2600" dirty="0" smtClean="0"/>
              <a:t>Voorwaarden</a:t>
            </a:r>
            <a:endParaRPr lang="nl-BE" sz="2600" dirty="0"/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Structuur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Nieuwsbericht 2020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Voorbeelden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Fouten</a:t>
            </a:r>
          </a:p>
          <a:p>
            <a:pPr indent="-45720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</a:pPr>
            <a:r>
              <a:rPr lang="nl-BE" sz="2600" dirty="0"/>
              <a:t>Sjabloon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None/>
            </a:pPr>
            <a:endParaRPr sz="2400" i="0" u="none" strike="noStrike" cap="none" dirty="0">
              <a:solidFill>
                <a:schemeClr val="bg1">
                  <a:lumMod val="10000"/>
                </a:schemeClr>
              </a:solidFill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1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bg1">
                    <a:lumMod val="10000"/>
                  </a:schemeClr>
                </a:solidFill>
                <a:sym typeface="Times New Roman"/>
              </a:rPr>
              <a:t>Voordelen persbericht  </a:t>
            </a:r>
            <a:endParaRPr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85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Veel mensen tegelijk </a:t>
            </a:r>
            <a:b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Gaat snel </a:t>
            </a:r>
            <a:b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Is betrouwbaar</a:t>
            </a:r>
            <a:b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Is gratis</a:t>
            </a:r>
            <a:endParaRPr sz="260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400" b="0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4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Afbeeldingsresultaat voor voordelen persber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77" y="2405953"/>
            <a:ext cx="3583223" cy="1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99592" y="1628800"/>
            <a:ext cx="7772400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endParaRPr lang="nl-BE"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endParaRPr lang="nl-BE" sz="2400" b="1" dirty="0">
              <a:solidFill>
                <a:srgbClr val="C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Geen zekerheid op plaatsing</a:t>
            </a:r>
            <a:br>
              <a:rPr lang="nl-BE" sz="26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Geen zekerheid van timing</a:t>
            </a:r>
            <a:br>
              <a:rPr lang="nl-BE" sz="26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1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Char char="■"/>
            </a:pPr>
            <a:r>
              <a:rPr lang="nl-BE" sz="26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Geen controle op inhoud</a:t>
            </a:r>
            <a:r>
              <a:rPr lang="nl-BE" sz="24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nl-B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i="0" u="none" strike="noStrike" cap="none" dirty="0">
                <a:solidFill>
                  <a:schemeClr val="bg1">
                    <a:lumMod val="10000"/>
                  </a:schemeClr>
                </a:solidFill>
                <a:sym typeface="Times New Roman"/>
              </a:rPr>
              <a:t>Nadeel persbericht</a:t>
            </a:r>
            <a:endParaRPr sz="4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Picture 2" descr="Afbeeldingsresultaat voor voordelen persber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83" y="2646555"/>
            <a:ext cx="2899317" cy="12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gen">
  <a:themeElements>
    <a:clrScheme name="Lagen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361</Words>
  <Application>Microsoft Office PowerPoint</Application>
  <PresentationFormat>Diavoorstelling (4:3)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Times New Roman</vt:lpstr>
      <vt:lpstr>Lagen</vt:lpstr>
      <vt:lpstr>    Persberichten</vt:lpstr>
      <vt:lpstr>Voorstelling </vt:lpstr>
      <vt:lpstr>Indeling</vt:lpstr>
      <vt:lpstr>Bezin eer je begint</vt:lpstr>
      <vt:lpstr>Nieuwswaarde </vt:lpstr>
      <vt:lpstr>Mogelijkheden</vt:lpstr>
      <vt:lpstr>2. Persbericht</vt:lpstr>
      <vt:lpstr>Voordelen persbericht  </vt:lpstr>
      <vt:lpstr>Nadeel persbericht</vt:lpstr>
      <vt:lpstr>Persbericht</vt:lpstr>
      <vt:lpstr>Persbericht</vt:lpstr>
      <vt:lpstr>Structuur persbericht</vt:lpstr>
      <vt:lpstr>Voorbeeld 1</vt:lpstr>
      <vt:lpstr>Voorbeeld 2</vt:lpstr>
      <vt:lpstr>Voorbeeld 3</vt:lpstr>
      <vt:lpstr>Fouten in  persbericht</vt:lpstr>
      <vt:lpstr>Nieuwsbericht 2020 </vt:lpstr>
      <vt:lpstr>Versturen</vt:lpstr>
      <vt:lpstr>Sjabloon persbericht</vt:lpstr>
      <vt:lpstr>Checklist persbericht</vt:lpstr>
      <vt:lpstr>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Persrelaties</dc:title>
  <dc:creator>William Minnaert</dc:creator>
  <cp:lastModifiedBy>Maarten Lippens</cp:lastModifiedBy>
  <cp:revision>48</cp:revision>
  <dcterms:modified xsi:type="dcterms:W3CDTF">2020-09-29T08:48:04Z</dcterms:modified>
</cp:coreProperties>
</file>