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258" r:id="rId4"/>
    <p:sldId id="259" r:id="rId5"/>
    <p:sldId id="260" r:id="rId6"/>
    <p:sldId id="310" r:id="rId7"/>
    <p:sldId id="263" r:id="rId8"/>
    <p:sldId id="301" r:id="rId9"/>
    <p:sldId id="261" r:id="rId10"/>
    <p:sldId id="264" r:id="rId11"/>
    <p:sldId id="300" r:id="rId12"/>
    <p:sldId id="307" r:id="rId13"/>
    <p:sldId id="262" r:id="rId14"/>
    <p:sldId id="293" r:id="rId15"/>
    <p:sldId id="298" r:id="rId16"/>
    <p:sldId id="312" r:id="rId17"/>
    <p:sldId id="314" r:id="rId18"/>
    <p:sldId id="265" r:id="rId19"/>
    <p:sldId id="313" r:id="rId20"/>
    <p:sldId id="315" r:id="rId21"/>
    <p:sldId id="316" r:id="rId22"/>
    <p:sldId id="319" r:id="rId23"/>
    <p:sldId id="266" r:id="rId24"/>
    <p:sldId id="321" r:id="rId25"/>
    <p:sldId id="267" r:id="rId26"/>
    <p:sldId id="268" r:id="rId27"/>
    <p:sldId id="311" r:id="rId28"/>
    <p:sldId id="317" r:id="rId29"/>
    <p:sldId id="318" r:id="rId30"/>
    <p:sldId id="299" r:id="rId31"/>
    <p:sldId id="304" r:id="rId32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D4FED06-407B-4C33-9BF2-8FC90F619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="" xmlns:a16="http://schemas.microsoft.com/office/drawing/2014/main" id="{8888264B-55FD-4F74-AD24-9E4D09B5B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E292BB09-499B-44AE-968C-0B0A7ADB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3135C7B5-ED6C-4C24-834D-695C9D582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224EE82D-F2F9-4546-AA3A-1805ECB5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073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D8FE214-B0F9-490E-8B6A-026751793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E9E99F9C-04E4-4C5A-8EEC-735C49BC0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69DDF920-FC38-42EF-8BAF-B74E54BF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54E676F9-8E5E-4EF4-BF65-C3A16B5A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B86AE91A-39B8-485C-A9DE-A1A7CDFC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328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="" xmlns:a16="http://schemas.microsoft.com/office/drawing/2014/main" id="{36298B95-5C82-4114-ADFF-0167E7934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="" xmlns:a16="http://schemas.microsoft.com/office/drawing/2014/main" id="{7FC131F8-3AD8-41C4-9B89-3E240E1B6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BA096A15-99E7-46D7-8553-070EDADB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3069B622-E9DD-4F23-BBF9-234A4AE3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0F8F962-44E6-4A28-82C9-15085616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563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EB11FB8-22FB-49BC-BB4C-0F80F50C4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4B3FCAED-1DAC-486E-A575-A42586294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73B6913D-94B4-4CB8-A075-3DAA3D55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552581A1-28CF-4105-99D2-B4A59C94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065F9965-AF98-4F05-885C-B0643DB9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190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44AEFA9-4660-448A-ABD5-18FD0EAD5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D0A1BCFB-ED3A-460B-8EFB-E3327856E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7CBE6E6C-0257-4CD3-9719-C5F4A1A1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0A9D441C-8B53-45B4-A1B6-0E554E6F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6CB0F0D-0DA2-4F43-9D58-8556359D0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16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B2A59D-4B49-4B1F-B8B9-48FAEEF0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1BBC94A-BEB5-42EC-8879-81FA9F420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CD4C0EE8-3947-429D-823C-8EF4CB233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F52443F7-6123-46FC-9FCB-647E11FF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4F9FDD23-96E2-4973-9DDD-CF0F157A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7E72550D-0F2A-40CC-9B93-0AEED330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817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307284F-71BD-4391-AAE0-498C1682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2DE2D8F8-4864-4D75-B26A-9B521B5E8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A93C9DA8-83EB-478C-8A43-9AC9C4254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FDFFC226-99F8-4B72-8FCB-D30EC6E817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="" xmlns:a16="http://schemas.microsoft.com/office/drawing/2014/main" id="{B57FFB86-F5E7-4030-B459-31F2B1A4A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="" xmlns:a16="http://schemas.microsoft.com/office/drawing/2014/main" id="{FBF8FF06-EFC7-4294-A7D1-ED88A245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="" xmlns:a16="http://schemas.microsoft.com/office/drawing/2014/main" id="{97562FB3-3876-4644-86E5-E7FB3CE1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="" xmlns:a16="http://schemas.microsoft.com/office/drawing/2014/main" id="{3B06FFA8-A5A1-49AB-94D9-1DD6313E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941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028F828-E7B0-44AF-92B6-828F6E22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="" xmlns:a16="http://schemas.microsoft.com/office/drawing/2014/main" id="{E117D675-A09F-4C02-8D1B-9727D75A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040E964A-3201-4704-8A77-9520BF24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2567CF37-90C7-4E42-960C-027352910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908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="" xmlns:a16="http://schemas.microsoft.com/office/drawing/2014/main" id="{AC69AAC3-4A89-4C0D-8ECB-FECE4F26B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="" xmlns:a16="http://schemas.microsoft.com/office/drawing/2014/main" id="{8F3712DA-AFDF-4DE0-8774-3068A860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="" xmlns:a16="http://schemas.microsoft.com/office/drawing/2014/main" id="{030BD303-2623-49B4-BEA6-5B515452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83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80304EA-4A1B-42CA-AB1A-2E69777F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7B73D95-2DAB-4E50-8DCC-BBD44604A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91FCEDB7-953B-4A5E-BACB-1B0064A2D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E1DA3B53-724F-460D-A0B0-623562E08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CACFC483-2DD6-4CF2-B7AD-305A6C04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235A3153-F160-472F-8AB5-9705FCB7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484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40594D0-16B6-4922-9858-1B49F464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="" xmlns:a16="http://schemas.microsoft.com/office/drawing/2014/main" id="{2F858046-82FF-4B4F-9AD9-45DCF60E6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2D789773-85D7-4C98-AFDE-74CF2F9D7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="" xmlns:a16="http://schemas.microsoft.com/office/drawing/2014/main" id="{51910D5F-F780-4171-9397-77A080D6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796FB4E0-BBA5-4E2E-BF96-E893DD7A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="" xmlns:a16="http://schemas.microsoft.com/office/drawing/2014/main" id="{F176BD85-7C26-4B53-A6DC-C1BE34ED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169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B5CE2791-6548-484F-ABAB-773A25F9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AA9E9C74-FC24-492D-8E2B-3FE40FEA0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AE0000D2-10F0-4332-8BCE-945E89318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BE51-5F7B-4498-9A47-AAE24F4329F6}" type="datetimeFigureOut">
              <a:rPr lang="nl-BE" smtClean="0"/>
              <a:t>13/10/2020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99FADF9E-F9DA-4AA6-A951-DAB7658E0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0DDF7B1-1C5E-417D-B933-A97145044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9D217-D928-45F8-8DCE-12CBD1256F0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844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17D92250-3242-4768-B427-B73D30E2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365126"/>
            <a:ext cx="8885381" cy="1325563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Inspiratiedag Dorpsbelangen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="" xmlns:a16="http://schemas.microsoft.com/office/drawing/2014/main" id="{036156D2-F481-4938-9F3E-DC6EFDAC0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595" y="1363806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i="1" dirty="0">
                <a:solidFill>
                  <a:srgbClr val="0070C0"/>
                </a:solidFill>
              </a:rPr>
              <a:t>Goede praktijken rond:</a:t>
            </a:r>
          </a:p>
          <a:p>
            <a:pPr marL="514350" indent="-514350">
              <a:buFont typeface="+mj-lt"/>
              <a:buAutoNum type="arabicPeriod"/>
            </a:pPr>
            <a:r>
              <a:rPr lang="nl-NL" i="1" dirty="0">
                <a:solidFill>
                  <a:srgbClr val="0070C0"/>
                </a:solidFill>
              </a:rPr>
              <a:t>Ruimtelijke ordening en verdichting</a:t>
            </a:r>
            <a:endParaRPr lang="nl-BE" i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i="1" dirty="0">
                <a:solidFill>
                  <a:srgbClr val="0070C0"/>
                </a:solidFill>
              </a:rPr>
              <a:t>Verbindend samenwerken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="" xmlns:a16="http://schemas.microsoft.com/office/drawing/2014/main" id="{D6682529-6878-41F7-ABBF-BC4D354B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0763"/>
            <a:ext cx="9144000" cy="21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87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-63391"/>
            <a:ext cx="8525162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3 hoofdprincipes voor RO, concreet: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BD37D7EB-8976-469C-A373-58D7BEFD2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40" y="1135840"/>
            <a:ext cx="8953323" cy="476619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D7258610-1AA2-47CE-82BD-2D7BF216BAE2}"/>
              </a:ext>
            </a:extLst>
          </p:cNvPr>
          <p:cNvSpPr txBox="1"/>
          <p:nvPr/>
        </p:nvSpPr>
        <p:spPr>
          <a:xfrm>
            <a:off x="92940" y="6231264"/>
            <a:ext cx="904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Dit project werd mee opgevolgd door de Dorpsraad Heusden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4485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8B1115B-65A6-4642-A922-90D4FA27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STOP-principe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6BE5A177-9282-4552-9097-C3A206BC6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04" y="2276150"/>
            <a:ext cx="8779392" cy="23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95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F1AAF1-638E-40D9-A396-DAD24C87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Verkeersfeiten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4C57AC7F-BEE7-4C56-AAC0-30D744ADA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825625"/>
            <a:ext cx="9042399" cy="4351338"/>
          </a:xfrm>
        </p:spPr>
        <p:txBody>
          <a:bodyPr/>
          <a:lstStyle/>
          <a:p>
            <a:r>
              <a:rPr lang="nl-NL" dirty="0"/>
              <a:t>Tijdens de spitsuren in Heusden op de hoofdas: </a:t>
            </a:r>
          </a:p>
          <a:p>
            <a:pPr marL="0" indent="0">
              <a:buNone/>
            </a:pPr>
            <a:r>
              <a:rPr lang="nl-NL" dirty="0"/>
              <a:t>   slechts </a:t>
            </a:r>
            <a:r>
              <a:rPr lang="nl-NL" b="1" dirty="0"/>
              <a:t>1/5</a:t>
            </a:r>
            <a:r>
              <a:rPr lang="nl-NL" dirty="0"/>
              <a:t> is echt bovenlokaal verkeer (zonder te stoppen)</a:t>
            </a:r>
          </a:p>
          <a:p>
            <a:r>
              <a:rPr lang="nl-NL" dirty="0"/>
              <a:t>Minstens </a:t>
            </a:r>
            <a:r>
              <a:rPr lang="nl-NL" b="1" dirty="0"/>
              <a:t>50%</a:t>
            </a:r>
            <a:r>
              <a:rPr lang="nl-NL" dirty="0"/>
              <a:t> van alle autoverkeer in HZ is lokaal (&lt;5km)</a:t>
            </a:r>
          </a:p>
          <a:p>
            <a:r>
              <a:rPr lang="nl-NL" dirty="0"/>
              <a:t>Gevolg: overvolle wegen, verkeerspleinen…</a:t>
            </a:r>
          </a:p>
          <a:p>
            <a:r>
              <a:rPr lang="nl-NL" dirty="0"/>
              <a:t>Elke fietser of </a:t>
            </a:r>
            <a:r>
              <a:rPr lang="nl-NL" dirty="0" err="1"/>
              <a:t>voerganger</a:t>
            </a:r>
            <a:r>
              <a:rPr lang="nl-NL" dirty="0"/>
              <a:t> is een auto minder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970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EDF6594-90A9-4BE8-B0BA-4649AAE5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4814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Wat met onze dorpspleinen?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="" xmlns:a16="http://schemas.microsoft.com/office/drawing/2014/main" id="{7EFE1F35-5304-42AE-A03C-8CB8127DD398}"/>
              </a:ext>
            </a:extLst>
          </p:cNvPr>
          <p:cNvSpPr txBox="1">
            <a:spLocks/>
          </p:cNvSpPr>
          <p:nvPr/>
        </p:nvSpPr>
        <p:spPr>
          <a:xfrm>
            <a:off x="685694" y="573145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="" xmlns:a16="http://schemas.microsoft.com/office/drawing/2014/main" id="{DF759451-3A84-4B08-A000-083F9BE8B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159" y="4006528"/>
            <a:ext cx="7886700" cy="246487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F132D0E3-5190-4639-AF3B-9F9B428D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42" y="669532"/>
            <a:ext cx="8467733" cy="275946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119EA6DB-0B87-49C2-B852-665B17A7CAF4}"/>
              </a:ext>
            </a:extLst>
          </p:cNvPr>
          <p:cNvSpPr txBox="1"/>
          <p:nvPr/>
        </p:nvSpPr>
        <p:spPr>
          <a:xfrm>
            <a:off x="2429164" y="3329091"/>
            <a:ext cx="4399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>
                <a:solidFill>
                  <a:srgbClr val="0070C0"/>
                </a:solidFill>
                <a:latin typeface="+mj-lt"/>
              </a:rPr>
              <a:t>Willen we dit nog?</a:t>
            </a:r>
            <a:endParaRPr lang="nl-BE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536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BC28B68-67EC-4CB7-810E-18B3E0B9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23" y="18256"/>
            <a:ext cx="7886700" cy="813018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Mogelijkheden?  Heusden Dorp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2DC5B944-10E5-4139-8FDD-C4D07CE82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943" y="831274"/>
            <a:ext cx="8208113" cy="5829404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="" xmlns:a16="http://schemas.microsoft.com/office/drawing/2014/main" id="{EDFE0852-A9DC-4389-8502-D65BD3D39DEF}"/>
              </a:ext>
            </a:extLst>
          </p:cNvPr>
          <p:cNvSpPr/>
          <p:nvPr/>
        </p:nvSpPr>
        <p:spPr>
          <a:xfrm>
            <a:off x="803565" y="1145309"/>
            <a:ext cx="3168072" cy="3389746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="" xmlns:a16="http://schemas.microsoft.com/office/drawing/2014/main" id="{0F59A1FF-D054-4EDF-B742-D29A85C3913C}"/>
              </a:ext>
            </a:extLst>
          </p:cNvPr>
          <p:cNvSpPr/>
          <p:nvPr/>
        </p:nvSpPr>
        <p:spPr>
          <a:xfrm>
            <a:off x="4913744" y="3094182"/>
            <a:ext cx="2563091" cy="2729346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6381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182D1E4-C558-4295-92A5-959E8669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05" y="-35009"/>
            <a:ext cx="78867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Participatie?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5870423-EC1E-477D-95CB-6402A322A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62A2CB45-83E0-493B-8667-26769F1D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886" y="1245472"/>
            <a:ext cx="3748809" cy="304294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5A511B71-C321-4E2F-806B-E0BFABEAC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1245472"/>
            <a:ext cx="3772617" cy="322291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08232945-D3A3-40FB-A4E9-079507324F07}"/>
              </a:ext>
            </a:extLst>
          </p:cNvPr>
          <p:cNvSpPr txBox="1"/>
          <p:nvPr/>
        </p:nvSpPr>
        <p:spPr>
          <a:xfrm>
            <a:off x="5382425" y="4788363"/>
            <a:ext cx="21305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Terreinkennis</a:t>
            </a:r>
          </a:p>
          <a:p>
            <a:r>
              <a:rPr lang="nl-NL" sz="2800" dirty="0"/>
              <a:t>Contacten</a:t>
            </a:r>
          </a:p>
          <a:p>
            <a:r>
              <a:rPr lang="nl-NL" sz="2800" dirty="0"/>
              <a:t>Tijd en inzet</a:t>
            </a:r>
            <a:endParaRPr lang="nl-BE" sz="2800" dirty="0"/>
          </a:p>
        </p:txBody>
      </p:sp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046665F8-3AB8-4E6C-82B1-CB64DEB0CA12}"/>
              </a:ext>
            </a:extLst>
          </p:cNvPr>
          <p:cNvSpPr txBox="1"/>
          <p:nvPr/>
        </p:nvSpPr>
        <p:spPr>
          <a:xfrm>
            <a:off x="1265382" y="4791968"/>
            <a:ext cx="21368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Overzicht</a:t>
            </a:r>
          </a:p>
          <a:p>
            <a:r>
              <a:rPr lang="nl-NL" sz="2800" dirty="0"/>
              <a:t>Professioneel</a:t>
            </a:r>
          </a:p>
          <a:p>
            <a:r>
              <a:rPr lang="nl-NL" sz="2800" dirty="0"/>
              <a:t>Inzet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132490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182D1E4-C558-4295-92A5-959E8669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600"/>
            <a:ext cx="7886700" cy="95134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Participatie?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5870423-EC1E-477D-95CB-6402A322A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A6E31512-9A51-4F7B-BEAF-90ABFCAEB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92" y="138545"/>
            <a:ext cx="3157537" cy="1828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AFB150B7-4FA9-4388-A5A4-BFD36E6B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92" y="4735913"/>
            <a:ext cx="3518332" cy="1900413"/>
          </a:xfrm>
          <a:prstGeom prst="rect">
            <a:avLst/>
          </a:prstGeom>
        </p:spPr>
      </p:pic>
      <p:sp>
        <p:nvSpPr>
          <p:cNvPr id="10" name="Pijl: omlaag 9">
            <a:extLst>
              <a:ext uri="{FF2B5EF4-FFF2-40B4-BE49-F238E27FC236}">
                <a16:creationId xmlns="" xmlns:a16="http://schemas.microsoft.com/office/drawing/2014/main" id="{6DD08789-6894-4C5D-99BA-A5EE706C56C4}"/>
              </a:ext>
            </a:extLst>
          </p:cNvPr>
          <p:cNvSpPr/>
          <p:nvPr/>
        </p:nvSpPr>
        <p:spPr>
          <a:xfrm>
            <a:off x="4377080" y="2151319"/>
            <a:ext cx="604704" cy="2198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Pijl: omlaag 11">
            <a:extLst>
              <a:ext uri="{FF2B5EF4-FFF2-40B4-BE49-F238E27FC236}">
                <a16:creationId xmlns="" xmlns:a16="http://schemas.microsoft.com/office/drawing/2014/main" id="{3A8DF03F-1D56-4DD5-BF6E-26EE803E74A8}"/>
              </a:ext>
            </a:extLst>
          </p:cNvPr>
          <p:cNvSpPr/>
          <p:nvPr/>
        </p:nvSpPr>
        <p:spPr>
          <a:xfrm rot="10800000">
            <a:off x="5781354" y="2122087"/>
            <a:ext cx="604704" cy="2198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="" xmlns:a16="http://schemas.microsoft.com/office/drawing/2014/main" id="{8170BD6F-6BB6-45FB-9A2A-27399E7DA83F}"/>
              </a:ext>
            </a:extLst>
          </p:cNvPr>
          <p:cNvSpPr txBox="1"/>
          <p:nvPr/>
        </p:nvSpPr>
        <p:spPr>
          <a:xfrm>
            <a:off x="2711285" y="3005724"/>
            <a:ext cx="163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Top-down</a:t>
            </a:r>
            <a:endParaRPr lang="nl-BE" sz="2800" dirty="0"/>
          </a:p>
        </p:txBody>
      </p:sp>
      <p:sp>
        <p:nvSpPr>
          <p:cNvPr id="18" name="Tekstvak 17">
            <a:extLst>
              <a:ext uri="{FF2B5EF4-FFF2-40B4-BE49-F238E27FC236}">
                <a16:creationId xmlns="" xmlns:a16="http://schemas.microsoft.com/office/drawing/2014/main" id="{826CEC23-2CEC-446E-8F4D-EBB1464D392F}"/>
              </a:ext>
            </a:extLst>
          </p:cNvPr>
          <p:cNvSpPr txBox="1"/>
          <p:nvPr/>
        </p:nvSpPr>
        <p:spPr>
          <a:xfrm>
            <a:off x="6619243" y="3032301"/>
            <a:ext cx="1766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Bottom-up</a:t>
            </a:r>
            <a:endParaRPr lang="nl-BE" sz="2800" dirty="0"/>
          </a:p>
        </p:txBody>
      </p:sp>
      <p:sp>
        <p:nvSpPr>
          <p:cNvPr id="19" name="Ovaal 18">
            <a:extLst>
              <a:ext uri="{FF2B5EF4-FFF2-40B4-BE49-F238E27FC236}">
                <a16:creationId xmlns="" xmlns:a16="http://schemas.microsoft.com/office/drawing/2014/main" id="{3E3E9DBC-FA92-48C0-A6E7-FD4FCA246191}"/>
              </a:ext>
            </a:extLst>
          </p:cNvPr>
          <p:cNvSpPr/>
          <p:nvPr/>
        </p:nvSpPr>
        <p:spPr>
          <a:xfrm>
            <a:off x="5455770" y="1717930"/>
            <a:ext cx="2929726" cy="306503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24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A19E77D-0290-40DB-95FE-6DB5D7AF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2 concrete voorbeelden vandaag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="" xmlns:a16="http://schemas.microsoft.com/office/drawing/2014/main" id="{48C51542-683C-4D89-A694-65D8E9B2B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71" y="2236197"/>
            <a:ext cx="8919183" cy="20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1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65126"/>
            <a:ext cx="8525162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1. Muitenberg: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dirty="0">
                <a:solidFill>
                  <a:srgbClr val="0070C0"/>
                </a:solidFill>
              </a:rPr>
              <a:t>voorstel van visie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8B4AC550-6D9C-49DB-BB0A-48135128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509" y="531236"/>
            <a:ext cx="4181475" cy="562927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50731D01-0F58-4405-B2D5-F427825A77E7}"/>
              </a:ext>
            </a:extLst>
          </p:cNvPr>
          <p:cNvSpPr txBox="1"/>
          <p:nvPr/>
        </p:nvSpPr>
        <p:spPr>
          <a:xfrm>
            <a:off x="157018" y="2136338"/>
            <a:ext cx="474749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B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Dorpsraad Heusden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Trage Wegen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Velt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Centrum Duurzaam Groen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Fietsersbond afdeling HZ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Berenhuis en Artikel 27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BE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Landschapsarchitect</a:t>
            </a:r>
          </a:p>
          <a:p>
            <a:pPr marL="342900" indent="-342900">
              <a:buFont typeface="+mj-lt"/>
              <a:buAutoNum type="arabicPeriod"/>
            </a:pPr>
            <a:r>
              <a:rPr lang="nl-B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Vlaamse Bouwmeester</a:t>
            </a:r>
          </a:p>
          <a:p>
            <a:pPr marL="342900" lvl="0" indent="-342900">
              <a:buFont typeface="+mj-lt"/>
              <a:buAutoNum type="arabicPeriod"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6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124691"/>
            <a:ext cx="8525162" cy="845127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1. Muitenberg </a:t>
            </a:r>
            <a:r>
              <a:rPr lang="nl-NL" sz="3200" dirty="0">
                <a:solidFill>
                  <a:srgbClr val="0070C0"/>
                </a:solidFill>
              </a:rPr>
              <a:t>“woonuitbreidingsgebied”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C5DB7F73-68B2-4CB6-9FAC-F7C3AC1D38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9455" y="1263073"/>
            <a:ext cx="8405090" cy="54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80118CB-6CE7-4DEE-9238-3D1FA098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7527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Inspiratiedag Dorpsbelangen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A50E32B6-4128-4640-9539-88C216896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391" y="1280841"/>
            <a:ext cx="3385574" cy="23909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9E5E2EBC-82C3-4AE7-823B-871EDE8C8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95" y="774971"/>
            <a:ext cx="3210214" cy="289679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AF07E49B-D615-4A02-8CB8-AF7FAA4FF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91" y="3804117"/>
            <a:ext cx="3210213" cy="2805726"/>
          </a:xfrm>
          <a:prstGeom prst="rect">
            <a:avLst/>
          </a:prstGeom>
        </p:spPr>
      </p:pic>
      <p:pic>
        <p:nvPicPr>
          <p:cNvPr id="7" name="Tijdelijke aanduiding voor inhoud 8">
            <a:extLst>
              <a:ext uri="{FF2B5EF4-FFF2-40B4-BE49-F238E27FC236}">
                <a16:creationId xmlns="" xmlns:a16="http://schemas.microsoft.com/office/drawing/2014/main" id="{431EE255-4A2C-4BAD-B74E-3613B0D3A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03" y="3804117"/>
            <a:ext cx="3855797" cy="28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65126"/>
            <a:ext cx="8525162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1. Muitenberg: schematisch model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326BD865-630C-4105-B54B-D69ED1531B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60036" y="1690689"/>
            <a:ext cx="9144000" cy="45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39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65126"/>
            <a:ext cx="8525162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1. Muitenberg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DA6D48EE-3033-475A-96A2-31F197D6FA93}"/>
              </a:ext>
            </a:extLst>
          </p:cNvPr>
          <p:cNvSpPr txBox="1"/>
          <p:nvPr/>
        </p:nvSpPr>
        <p:spPr>
          <a:xfrm>
            <a:off x="369455" y="1690689"/>
            <a:ext cx="840509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Mooi voorbeeld van: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Bottom-up burgerparticipatie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Geconcentreerde kernversterkende bebouwing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Aan het station Heusden (</a:t>
            </a:r>
            <a:r>
              <a:rPr lang="nl-NL" sz="2800" dirty="0" err="1"/>
              <a:t>Mobipunt</a:t>
            </a:r>
            <a:r>
              <a:rPr lang="nl-NL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Behoud van open groene ruimte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Nat gebied voor waterhuishouding: Halbeek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Kruising van trage wegen</a:t>
            </a:r>
            <a:r>
              <a:rPr lang="nl-BE" sz="2800" dirty="0"/>
              <a:t> + fietssnelweg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800" dirty="0"/>
          </a:p>
          <a:p>
            <a:r>
              <a:rPr lang="nl-BE" sz="2800" u="sng" dirty="0"/>
              <a:t>Belangrijk</a:t>
            </a:r>
            <a:r>
              <a:rPr lang="nl-BE" sz="2800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Officieel overhandigd aan de gemeente 13 jan.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Visie </a:t>
            </a:r>
            <a:r>
              <a:rPr lang="nl-BE" sz="2800" u="sng" dirty="0"/>
              <a:t>op lange termijn</a:t>
            </a:r>
            <a:endParaRPr lang="nl-NL" u="sng" dirty="0"/>
          </a:p>
        </p:txBody>
      </p:sp>
    </p:spTree>
    <p:extLst>
      <p:ext uri="{BB962C8B-B14F-4D97-AF65-F5344CB8AC3E}">
        <p14:creationId xmlns:p14="http://schemas.microsoft.com/office/powerpoint/2010/main" val="5413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4" y="-6526"/>
            <a:ext cx="8525162" cy="782381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1. Muitenberg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2E37DC38-6E46-418B-870E-4CF8F95A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4" y="1300899"/>
            <a:ext cx="4195226" cy="448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BA312710-52BC-4A49-B2F2-C657183DB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841" y="1300899"/>
            <a:ext cx="4268457" cy="453973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485D642F-006E-4876-8396-1BDD4ACB2CDE}"/>
              </a:ext>
            </a:extLst>
          </p:cNvPr>
          <p:cNvSpPr txBox="1"/>
          <p:nvPr/>
        </p:nvSpPr>
        <p:spPr>
          <a:xfrm>
            <a:off x="471055" y="5840633"/>
            <a:ext cx="2856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Ruimte besparend</a:t>
            </a:r>
          </a:p>
          <a:p>
            <a:r>
              <a:rPr lang="nl-NL" sz="2800" dirty="0"/>
              <a:t>Kernversterkend</a:t>
            </a:r>
            <a:endParaRPr lang="nl-BE" sz="2800" dirty="0"/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79E0FE91-4F52-4FE1-9021-94DAA136B56C}"/>
              </a:ext>
            </a:extLst>
          </p:cNvPr>
          <p:cNvSpPr txBox="1"/>
          <p:nvPr/>
        </p:nvSpPr>
        <p:spPr>
          <a:xfrm>
            <a:off x="5357091" y="6056076"/>
            <a:ext cx="3095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Groot ruimte beslag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67277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65126"/>
            <a:ext cx="8525162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2. Trage Wegen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41F299F4-36D8-43B8-B0C7-48ED594B992D}"/>
              </a:ext>
            </a:extLst>
          </p:cNvPr>
          <p:cNvSpPr txBox="1"/>
          <p:nvPr/>
        </p:nvSpPr>
        <p:spPr>
          <a:xfrm>
            <a:off x="249384" y="1948873"/>
            <a:ext cx="89824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Onze “Stille Wegen”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Opstart door 7 Dorpsraden in 2011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Inschakeling via de Dorpsraden van VZW Trage Wegen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Gemeente: overname project met verdere participatie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Resultaat: meer dan 200 km Trage Wegen op kaart en stilaan in uitvoering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Bottom-up!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416813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365126"/>
            <a:ext cx="8525162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2. Trage Wegen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65B53AED-C2B1-4520-810C-4AD53F57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845" y="1464905"/>
            <a:ext cx="4887609" cy="52811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28523C05-E237-4DC1-909F-F29DEED79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50" y="1464904"/>
            <a:ext cx="3617600" cy="52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6D17F6B-BB99-4D74-A31E-8B4FC2D80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5" y="365126"/>
            <a:ext cx="8450695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2012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76715D61-1887-4761-8406-5A21A4FF6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901" y="597189"/>
            <a:ext cx="7686725" cy="52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58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365126"/>
            <a:ext cx="8894617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2. Trage Wegen en “Mijn Mangelbeek”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41F299F4-36D8-43B8-B0C7-48ED594B992D}"/>
              </a:ext>
            </a:extLst>
          </p:cNvPr>
          <p:cNvSpPr txBox="1"/>
          <p:nvPr/>
        </p:nvSpPr>
        <p:spPr>
          <a:xfrm>
            <a:off x="369455" y="1450109"/>
            <a:ext cx="673293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Project van de VLM in de Mangelbeekvallei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2.000.000 €,  13,6 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3 pijlers: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2800" dirty="0"/>
              <a:t>Water en Natuur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2800" dirty="0"/>
              <a:t>Mijnerfgoed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2800" b="1" dirty="0"/>
              <a:t>Trage Wegen</a:t>
            </a:r>
            <a:endParaRPr lang="nl-BE" sz="28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3EDAA0CC-5586-4163-B463-2932266F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685" y="2344956"/>
            <a:ext cx="5289427" cy="37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E40366-C600-43E7-9EBC-49399E8A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Participatie bij RO - Mobiliteit?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4202C7D-E676-43FB-8B5D-FF95BC779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1825625"/>
            <a:ext cx="8793019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Vele andere vb. van bottom-up in HZ vanuit Dorpsraden:</a:t>
            </a:r>
          </a:p>
          <a:p>
            <a:r>
              <a:rPr lang="nl-BE" dirty="0"/>
              <a:t>Berkenbos</a:t>
            </a:r>
          </a:p>
          <a:p>
            <a:r>
              <a:rPr lang="nl-BE" dirty="0"/>
              <a:t>Zolder</a:t>
            </a:r>
          </a:p>
          <a:p>
            <a:r>
              <a:rPr lang="nl-BE" dirty="0"/>
              <a:t>Boekt</a:t>
            </a:r>
          </a:p>
          <a:p>
            <a:r>
              <a:rPr lang="nl-BE" dirty="0"/>
              <a:t>Viversel</a:t>
            </a:r>
          </a:p>
          <a:p>
            <a:r>
              <a:rPr lang="nl-BE" dirty="0"/>
              <a:t>Bolderberg</a:t>
            </a:r>
          </a:p>
          <a:p>
            <a:r>
              <a:rPr lang="nl-BE" dirty="0"/>
              <a:t>Eversel</a:t>
            </a:r>
          </a:p>
          <a:p>
            <a:r>
              <a:rPr lang="nl-BE" dirty="0"/>
              <a:t>Heusden</a:t>
            </a:r>
          </a:p>
        </p:txBody>
      </p:sp>
    </p:spTree>
    <p:extLst>
      <p:ext uri="{BB962C8B-B14F-4D97-AF65-F5344CB8AC3E}">
        <p14:creationId xmlns:p14="http://schemas.microsoft.com/office/powerpoint/2010/main" val="2530197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E40366-C600-43E7-9EBC-49399E8A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Participatie bij RO - Mobiliteit?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4202C7D-E676-43FB-8B5D-FF95BC779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Burgers met oog voor het algemeen belang weten wat goed is voor de toekomst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Breed draagvlak bij ruimtelijke projecten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Verdeling van de werklast: gemeente – burgers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6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182D1E4-C558-4295-92A5-959E86693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600"/>
            <a:ext cx="7886700" cy="95134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Participatie?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5870423-EC1E-477D-95CB-6402A322A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="" xmlns:a16="http://schemas.microsoft.com/office/drawing/2014/main" id="{A6E31512-9A51-4F7B-BEAF-90ABFCAEB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092" y="138545"/>
            <a:ext cx="3157537" cy="1828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="" xmlns:a16="http://schemas.microsoft.com/office/drawing/2014/main" id="{AFB150B7-4FA9-4388-A5A4-BFD36E6B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92" y="4735913"/>
            <a:ext cx="3518332" cy="1900413"/>
          </a:xfrm>
          <a:prstGeom prst="rect">
            <a:avLst/>
          </a:prstGeom>
        </p:spPr>
      </p:pic>
      <p:sp>
        <p:nvSpPr>
          <p:cNvPr id="10" name="Pijl: omlaag 9">
            <a:extLst>
              <a:ext uri="{FF2B5EF4-FFF2-40B4-BE49-F238E27FC236}">
                <a16:creationId xmlns="" xmlns:a16="http://schemas.microsoft.com/office/drawing/2014/main" id="{6DD08789-6894-4C5D-99BA-A5EE706C56C4}"/>
              </a:ext>
            </a:extLst>
          </p:cNvPr>
          <p:cNvSpPr/>
          <p:nvPr/>
        </p:nvSpPr>
        <p:spPr>
          <a:xfrm>
            <a:off x="4377080" y="2161636"/>
            <a:ext cx="604704" cy="2198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Pijl: omlaag 11">
            <a:extLst>
              <a:ext uri="{FF2B5EF4-FFF2-40B4-BE49-F238E27FC236}">
                <a16:creationId xmlns="" xmlns:a16="http://schemas.microsoft.com/office/drawing/2014/main" id="{3A8DF03F-1D56-4DD5-BF6E-26EE803E74A8}"/>
              </a:ext>
            </a:extLst>
          </p:cNvPr>
          <p:cNvSpPr/>
          <p:nvPr/>
        </p:nvSpPr>
        <p:spPr>
          <a:xfrm rot="10800000">
            <a:off x="5873008" y="2161636"/>
            <a:ext cx="604704" cy="2198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="" xmlns:a16="http://schemas.microsoft.com/office/drawing/2014/main" id="{8170BD6F-6BB6-45FB-9A2A-27399E7DA83F}"/>
              </a:ext>
            </a:extLst>
          </p:cNvPr>
          <p:cNvSpPr txBox="1"/>
          <p:nvPr/>
        </p:nvSpPr>
        <p:spPr>
          <a:xfrm>
            <a:off x="2774955" y="2978015"/>
            <a:ext cx="163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Top-down</a:t>
            </a:r>
            <a:endParaRPr lang="nl-BE" sz="2800" dirty="0"/>
          </a:p>
        </p:txBody>
      </p:sp>
      <p:sp>
        <p:nvSpPr>
          <p:cNvPr id="18" name="Tekstvak 17">
            <a:extLst>
              <a:ext uri="{FF2B5EF4-FFF2-40B4-BE49-F238E27FC236}">
                <a16:creationId xmlns="" xmlns:a16="http://schemas.microsoft.com/office/drawing/2014/main" id="{826CEC23-2CEC-446E-8F4D-EBB1464D392F}"/>
              </a:ext>
            </a:extLst>
          </p:cNvPr>
          <p:cNvSpPr txBox="1"/>
          <p:nvPr/>
        </p:nvSpPr>
        <p:spPr>
          <a:xfrm>
            <a:off x="6490973" y="3036500"/>
            <a:ext cx="1766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Bottom-up</a:t>
            </a:r>
            <a:endParaRPr lang="nl-BE" sz="2800" dirty="0"/>
          </a:p>
        </p:txBody>
      </p:sp>
      <p:sp>
        <p:nvSpPr>
          <p:cNvPr id="19" name="Ovaal 18">
            <a:extLst>
              <a:ext uri="{FF2B5EF4-FFF2-40B4-BE49-F238E27FC236}">
                <a16:creationId xmlns="" xmlns:a16="http://schemas.microsoft.com/office/drawing/2014/main" id="{3E3E9DBC-FA92-48C0-A6E7-FD4FCA246191}"/>
              </a:ext>
            </a:extLst>
          </p:cNvPr>
          <p:cNvSpPr/>
          <p:nvPr/>
        </p:nvSpPr>
        <p:spPr>
          <a:xfrm>
            <a:off x="5264727" y="1825625"/>
            <a:ext cx="3157537" cy="306503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548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DF9269E-3BE4-4CEC-B857-996B8BA6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86" y="88036"/>
            <a:ext cx="7886700" cy="78941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Wat zie je?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49EB352B-AFC8-4EF5-A52C-C9FCF3F96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455"/>
            <a:ext cx="9144000" cy="563856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="" xmlns:a16="http://schemas.microsoft.com/office/drawing/2014/main" id="{830C15F2-22F2-440E-A00C-3CBA5B56CA2C}"/>
              </a:ext>
            </a:extLst>
          </p:cNvPr>
          <p:cNvSpPr/>
          <p:nvPr/>
        </p:nvSpPr>
        <p:spPr>
          <a:xfrm rot="19926767">
            <a:off x="-501131" y="2211629"/>
            <a:ext cx="10098539" cy="2548174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8919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5B44C23-A8C5-47FC-85B8-A249D2D6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Participatie en samenwerking!</a:t>
            </a:r>
            <a:br>
              <a:rPr lang="nl-NL" dirty="0">
                <a:solidFill>
                  <a:srgbClr val="0070C0"/>
                </a:solidFill>
              </a:rPr>
            </a:br>
            <a:endParaRPr lang="nl-BE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7E23C8D8-0CD5-4A08-A372-388A0E357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0" y="1598108"/>
            <a:ext cx="6668532" cy="41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91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5B44C23-A8C5-47FC-85B8-A249D2D6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Participatie en samenwerking!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="" xmlns:a16="http://schemas.microsoft.com/office/drawing/2014/main" id="{D7BDBAE3-EE7B-486C-A838-109B7C573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1524183"/>
            <a:ext cx="6802016" cy="5110233"/>
          </a:xfrm>
        </p:spPr>
      </p:pic>
    </p:spTree>
    <p:extLst>
      <p:ext uri="{BB962C8B-B14F-4D97-AF65-F5344CB8AC3E}">
        <p14:creationId xmlns:p14="http://schemas.microsoft.com/office/powerpoint/2010/main" val="25035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DF9269E-3BE4-4CEC-B857-996B8BA6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686" y="88036"/>
            <a:ext cx="7886700" cy="789419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Wat zie je?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0CD96B33-EA42-4B4F-AC38-13535BF98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648"/>
            <a:ext cx="9144000" cy="392670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="" xmlns:a16="http://schemas.microsoft.com/office/drawing/2014/main" id="{168A16AF-802C-4149-8835-7E62A8E2DA08}"/>
              </a:ext>
            </a:extLst>
          </p:cNvPr>
          <p:cNvSpPr/>
          <p:nvPr/>
        </p:nvSpPr>
        <p:spPr>
          <a:xfrm rot="19926767">
            <a:off x="655690" y="2314302"/>
            <a:ext cx="8761700" cy="2548174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942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DF9269E-3BE4-4CEC-B857-996B8BA6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69" y="849746"/>
            <a:ext cx="1939059" cy="794328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0070C0"/>
                </a:solidFill>
              </a:rPr>
              <a:t>Gelukkig maar: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DE864C97-BFC1-4FCB-ABDB-9AB43E90A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633" y="0"/>
            <a:ext cx="6416298" cy="6858000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="" xmlns:a16="http://schemas.microsoft.com/office/drawing/2014/main" id="{39D14FE4-D5A9-498C-BA5C-74020CE7A8FF}"/>
              </a:ext>
            </a:extLst>
          </p:cNvPr>
          <p:cNvSpPr/>
          <p:nvPr/>
        </p:nvSpPr>
        <p:spPr>
          <a:xfrm rot="19926767">
            <a:off x="3684245" y="1590173"/>
            <a:ext cx="1614961" cy="172435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Ovaal 8">
            <a:extLst>
              <a:ext uri="{FF2B5EF4-FFF2-40B4-BE49-F238E27FC236}">
                <a16:creationId xmlns="" xmlns:a16="http://schemas.microsoft.com/office/drawing/2014/main" id="{7EEAE55D-92E2-458E-8F82-22BE99B8DF35}"/>
              </a:ext>
            </a:extLst>
          </p:cNvPr>
          <p:cNvSpPr/>
          <p:nvPr/>
        </p:nvSpPr>
        <p:spPr>
          <a:xfrm rot="19926767">
            <a:off x="3177355" y="2867424"/>
            <a:ext cx="5234416" cy="122108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Ovaal 10">
            <a:extLst>
              <a:ext uri="{FF2B5EF4-FFF2-40B4-BE49-F238E27FC236}">
                <a16:creationId xmlns="" xmlns:a16="http://schemas.microsoft.com/office/drawing/2014/main" id="{A1BB490D-0A1D-4E87-A303-EFAF374A545A}"/>
              </a:ext>
            </a:extLst>
          </p:cNvPr>
          <p:cNvSpPr/>
          <p:nvPr/>
        </p:nvSpPr>
        <p:spPr>
          <a:xfrm rot="19926767">
            <a:off x="7226851" y="-49522"/>
            <a:ext cx="1694485" cy="2144044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="" xmlns:a16="http://schemas.microsoft.com/office/drawing/2014/main" id="{C17155A2-90E8-4188-B403-2682F7208364}"/>
              </a:ext>
            </a:extLst>
          </p:cNvPr>
          <p:cNvSpPr/>
          <p:nvPr/>
        </p:nvSpPr>
        <p:spPr>
          <a:xfrm rot="19719738">
            <a:off x="4367166" y="4125821"/>
            <a:ext cx="4449085" cy="151167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4236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B235842-CBB9-4167-AA3D-1322C430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8882"/>
            <a:ext cx="7886700" cy="1325563"/>
          </a:xfrm>
        </p:spPr>
        <p:txBody>
          <a:bodyPr>
            <a:no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Bouwmeesterscan 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dirty="0">
                <a:solidFill>
                  <a:srgbClr val="0070C0"/>
                </a:solidFill>
              </a:rPr>
              <a:t>Heusden-Zolder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dirty="0">
                <a:solidFill>
                  <a:srgbClr val="0070C0"/>
                </a:solidFill>
              </a:rPr>
              <a:t>2019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="" xmlns:a16="http://schemas.microsoft.com/office/drawing/2014/main" id="{C49C5658-5C93-4958-A90E-0A9A3D1F1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6436" y="222106"/>
            <a:ext cx="4747491" cy="656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5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F9A4CB9-E54F-41B3-9433-45ACCAC5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Ruimtebeslag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6844BCBD-342A-4BE6-9137-AB564614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73" y="1825625"/>
            <a:ext cx="8395277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Bijna de helft van alle open ruimte is ingenomen en dit gaat continu verder.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Uitgesmeerde ruimtelijke structuur waardoor autoafhankelijk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Groot aantal “woonuitbreidingsgebieden” met advies Vlaamse Bouwmeester: vrijwaren van bebouwing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223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D17FFC4-ECB0-453D-AF67-88C0ECAB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227127" cy="951345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70C0"/>
                </a:solidFill>
              </a:rPr>
              <a:t>Viversel - CC Muze:10 km lintbebouwing  </a:t>
            </a:r>
            <a:endParaRPr lang="nl-BE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="" xmlns:a16="http://schemas.microsoft.com/office/drawing/2014/main" id="{D9C2D09D-BF91-4D03-9AAE-84F13BAD8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485" y="800387"/>
            <a:ext cx="8508447" cy="5886739"/>
          </a:xfrm>
        </p:spPr>
      </p:pic>
    </p:spTree>
    <p:extLst>
      <p:ext uri="{BB962C8B-B14F-4D97-AF65-F5344CB8AC3E}">
        <p14:creationId xmlns:p14="http://schemas.microsoft.com/office/powerpoint/2010/main" val="2635296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A4F740-94E0-4BC6-BFB5-9C4DEF6E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</a:rPr>
              <a:t>3 hoofdprincipes voor RO</a:t>
            </a:r>
            <a:endParaRPr lang="nl-BE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F069E99F-5C44-4A6F-84FD-065C446B5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Kernversterking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Verweving van functies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Behoud van open ruimte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751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3285</TotalTime>
  <Words>422</Words>
  <Application>Microsoft Office PowerPoint</Application>
  <PresentationFormat>Diavoorstelling (4:3)</PresentationFormat>
  <Paragraphs>105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Kantoorthema</vt:lpstr>
      <vt:lpstr>Inspiratiedag Dorpsbelangen</vt:lpstr>
      <vt:lpstr>Inspiratiedag Dorpsbelangen</vt:lpstr>
      <vt:lpstr>Wat zie je?</vt:lpstr>
      <vt:lpstr>Wat zie je?</vt:lpstr>
      <vt:lpstr>Gelukkig maar:</vt:lpstr>
      <vt:lpstr>Bouwmeesterscan  Heusden-Zolder 2019</vt:lpstr>
      <vt:lpstr>Ruimtebeslag</vt:lpstr>
      <vt:lpstr>Viversel - CC Muze:10 km lintbebouwing  </vt:lpstr>
      <vt:lpstr>3 hoofdprincipes voor RO</vt:lpstr>
      <vt:lpstr>3 hoofdprincipes voor RO, concreet:</vt:lpstr>
      <vt:lpstr>STOP-principe</vt:lpstr>
      <vt:lpstr>Verkeersfeiten</vt:lpstr>
      <vt:lpstr>Wat met onze dorpspleinen?</vt:lpstr>
      <vt:lpstr>Mogelijkheden?  Heusden Dorp</vt:lpstr>
      <vt:lpstr>Participatie?</vt:lpstr>
      <vt:lpstr>Participatie?</vt:lpstr>
      <vt:lpstr>2 concrete voorbeelden vandaag</vt:lpstr>
      <vt:lpstr>1. Muitenberg: voorstel van visie</vt:lpstr>
      <vt:lpstr>1. Muitenberg “woonuitbreidingsgebied”</vt:lpstr>
      <vt:lpstr>1. Muitenberg: schematisch model</vt:lpstr>
      <vt:lpstr>1. Muitenberg</vt:lpstr>
      <vt:lpstr>1. Muitenberg</vt:lpstr>
      <vt:lpstr>2. Trage Wegen</vt:lpstr>
      <vt:lpstr>2. Trage Wegen</vt:lpstr>
      <vt:lpstr>2012</vt:lpstr>
      <vt:lpstr>2. Trage Wegen en “Mijn Mangelbeek”</vt:lpstr>
      <vt:lpstr>Participatie bij RO - Mobiliteit?</vt:lpstr>
      <vt:lpstr>Participatie bij RO - Mobiliteit?</vt:lpstr>
      <vt:lpstr>Participatie?</vt:lpstr>
      <vt:lpstr>Participatie en samenwerking! </vt:lpstr>
      <vt:lpstr>Participatie en samenwerking!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Inspiratiedag Dorpsbelangen</dc:title>
  <dc:creator>Paul Coolen</dc:creator>
  <cp:lastModifiedBy>Maarten Lippens</cp:lastModifiedBy>
  <cp:revision>42</cp:revision>
  <dcterms:created xsi:type="dcterms:W3CDTF">2020-09-29T07:09:42Z</dcterms:created>
  <dcterms:modified xsi:type="dcterms:W3CDTF">2020-10-13T09:41:25Z</dcterms:modified>
</cp:coreProperties>
</file>