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63" r:id="rId3"/>
    <p:sldId id="257" r:id="rId4"/>
    <p:sldId id="258" r:id="rId5"/>
    <p:sldId id="264" r:id="rId6"/>
    <p:sldId id="259" r:id="rId7"/>
    <p:sldId id="265" r:id="rId8"/>
    <p:sldId id="448" r:id="rId9"/>
    <p:sldId id="271" r:id="rId10"/>
    <p:sldId id="339" r:id="rId11"/>
    <p:sldId id="457" r:id="rId12"/>
    <p:sldId id="272" r:id="rId13"/>
    <p:sldId id="266" r:id="rId14"/>
    <p:sldId id="454" r:id="rId15"/>
    <p:sldId id="458" r:id="rId16"/>
    <p:sldId id="449" r:id="rId17"/>
    <p:sldId id="450" r:id="rId18"/>
    <p:sldId id="451" r:id="rId19"/>
    <p:sldId id="452" r:id="rId20"/>
    <p:sldId id="453" r:id="rId21"/>
    <p:sldId id="34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DCFFD5C7-A994-487D-8502-071C1F122DFD}">
          <p14:sldIdLst>
            <p14:sldId id="256"/>
            <p14:sldId id="263"/>
            <p14:sldId id="257"/>
            <p14:sldId id="258"/>
            <p14:sldId id="264"/>
            <p14:sldId id="259"/>
            <p14:sldId id="265"/>
            <p14:sldId id="448"/>
            <p14:sldId id="271"/>
            <p14:sldId id="339"/>
            <p14:sldId id="457"/>
            <p14:sldId id="272"/>
            <p14:sldId id="266"/>
            <p14:sldId id="454"/>
            <p14:sldId id="458"/>
            <p14:sldId id="449"/>
            <p14:sldId id="450"/>
            <p14:sldId id="451"/>
            <p14:sldId id="452"/>
            <p14:sldId id="453"/>
            <p14:sldId id="34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85922" autoAdjust="0"/>
  </p:normalViewPr>
  <p:slideViewPr>
    <p:cSldViewPr snapToGrid="0">
      <p:cViewPr varScale="1">
        <p:scale>
          <a:sx n="44" d="100"/>
          <a:sy n="44" d="100"/>
        </p:scale>
        <p:origin x="140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EFBBB-081C-4B74-B3A7-C9ADF6691BC5}" type="datetimeFigureOut">
              <a:rPr lang="nl-NL" smtClean="0"/>
              <a:t>14-10-2021</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D3FFC5-2E3B-4EAB-8B0E-EBC5843C126A}" type="slidenum">
              <a:rPr lang="nl-NL" smtClean="0"/>
              <a:t>‹nr.›</a:t>
            </a:fld>
            <a:endParaRPr lang="nl-NL"/>
          </a:p>
        </p:txBody>
      </p:sp>
    </p:spTree>
    <p:extLst>
      <p:ext uri="{BB962C8B-B14F-4D97-AF65-F5344CB8AC3E}">
        <p14:creationId xmlns:p14="http://schemas.microsoft.com/office/powerpoint/2010/main" val="47790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dia-afbeelding 1">
            <a:extLst>
              <a:ext uri="{FF2B5EF4-FFF2-40B4-BE49-F238E27FC236}">
                <a16:creationId xmlns:a16="http://schemas.microsoft.com/office/drawing/2014/main" xmlns="" id="{CC35D502-99C8-4A88-B5D7-298449B1C6B4}"/>
              </a:ext>
            </a:extLst>
          </p:cNvPr>
          <p:cNvSpPr>
            <a:spLocks noGrp="1" noRot="1" noChangeAspect="1" noTextEdit="1"/>
          </p:cNvSpPr>
          <p:nvPr>
            <p:ph type="sldImg"/>
          </p:nvPr>
        </p:nvSpPr>
        <p:spPr>
          <a:ln/>
        </p:spPr>
      </p:sp>
      <p:sp>
        <p:nvSpPr>
          <p:cNvPr id="32771" name="Tijdelijke aanduiding voor notities 2">
            <a:extLst>
              <a:ext uri="{FF2B5EF4-FFF2-40B4-BE49-F238E27FC236}">
                <a16:creationId xmlns:a16="http://schemas.microsoft.com/office/drawing/2014/main" xmlns="" id="{5CD67590-5F16-4802-A54D-E8EE8CC5CF06}"/>
              </a:ext>
            </a:extLst>
          </p:cNvPr>
          <p:cNvSpPr>
            <a:spLocks noGrp="1"/>
          </p:cNvSpPr>
          <p:nvPr>
            <p:ph type="body" idx="1"/>
          </p:nvPr>
        </p:nvSpPr>
        <p:spPr>
          <a:noFill/>
        </p:spPr>
        <p:txBody>
          <a:bodyPr/>
          <a:lstStyle/>
          <a:p>
            <a:r>
              <a:rPr lang="nl-NL" altLang="nl-NL" dirty="0">
                <a:latin typeface="Arial" panose="020B0604020202020204" pitchFamily="34" charset="0"/>
                <a:cs typeface="Arial" panose="020B0604020202020204" pitchFamily="34" charset="0"/>
              </a:rPr>
              <a:t>Overal is de vernieuwing gaande. Het Broodfonds is een nieuwe vorm van solidariteit tussen kleine zelfstandigen. Ik hoorde Klasien Horstman pleiten voor </a:t>
            </a:r>
            <a:r>
              <a:rPr lang="nl-NL" altLang="nl-NL" dirty="0" err="1">
                <a:latin typeface="Arial" panose="020B0604020202020204" pitchFamily="34" charset="0"/>
                <a:cs typeface="Arial" panose="020B0604020202020204" pitchFamily="34" charset="0"/>
              </a:rPr>
              <a:t>citizen</a:t>
            </a:r>
            <a:r>
              <a:rPr lang="nl-NL" altLang="nl-NL" dirty="0">
                <a:latin typeface="Arial" panose="020B0604020202020204" pitchFamily="34" charset="0"/>
                <a:cs typeface="Arial" panose="020B0604020202020204" pitchFamily="34" charset="0"/>
              </a:rPr>
              <a:t> </a:t>
            </a:r>
            <a:r>
              <a:rPr lang="nl-NL" altLang="nl-NL" dirty="0" err="1">
                <a:latin typeface="Arial" panose="020B0604020202020204" pitchFamily="34" charset="0"/>
                <a:cs typeface="Arial" panose="020B0604020202020204" pitchFamily="34" charset="0"/>
              </a:rPr>
              <a:t>science</a:t>
            </a:r>
            <a:r>
              <a:rPr lang="nl-NL" altLang="nl-NL" dirty="0">
                <a:latin typeface="Arial" panose="020B0604020202020204" pitchFamily="34" charset="0"/>
                <a:cs typeface="Arial" panose="020B0604020202020204" pitchFamily="34" charset="0"/>
              </a:rPr>
              <a:t>: wetenschap van onderop. Lucien Engelen heeft in het Radboud een chief </a:t>
            </a:r>
            <a:r>
              <a:rPr lang="nl-NL" altLang="nl-NL" dirty="0" err="1">
                <a:latin typeface="Arial" panose="020B0604020202020204" pitchFamily="34" charset="0"/>
                <a:cs typeface="Arial" panose="020B0604020202020204" pitchFamily="34" charset="0"/>
              </a:rPr>
              <a:t>listening</a:t>
            </a:r>
            <a:r>
              <a:rPr lang="nl-NL" altLang="nl-NL" dirty="0">
                <a:latin typeface="Arial" panose="020B0604020202020204" pitchFamily="34" charset="0"/>
                <a:cs typeface="Arial" panose="020B0604020202020204" pitchFamily="34" charset="0"/>
              </a:rPr>
              <a:t> </a:t>
            </a:r>
            <a:r>
              <a:rPr lang="nl-NL" altLang="nl-NL" dirty="0" err="1">
                <a:latin typeface="Arial" panose="020B0604020202020204" pitchFamily="34" charset="0"/>
                <a:cs typeface="Arial" panose="020B0604020202020204" pitchFamily="34" charset="0"/>
              </a:rPr>
              <a:t>officer</a:t>
            </a:r>
            <a:r>
              <a:rPr lang="nl-NL" altLang="nl-NL" dirty="0">
                <a:latin typeface="Arial" panose="020B0604020202020204" pitchFamily="34" charset="0"/>
                <a:cs typeface="Arial" panose="020B0604020202020204" pitchFamily="34" charset="0"/>
              </a:rPr>
              <a:t> aangesteld. Met </a:t>
            </a:r>
            <a:r>
              <a:rPr lang="nl-NL" altLang="nl-NL" dirty="0" err="1">
                <a:latin typeface="Arial" panose="020B0604020202020204" pitchFamily="34" charset="0"/>
                <a:cs typeface="Arial" panose="020B0604020202020204" pitchFamily="34" charset="0"/>
              </a:rPr>
              <a:t>UberPop</a:t>
            </a:r>
            <a:r>
              <a:rPr lang="nl-NL" altLang="nl-NL" dirty="0">
                <a:latin typeface="Arial" panose="020B0604020202020204" pitchFamily="34" charset="0"/>
                <a:cs typeface="Arial" panose="020B0604020202020204" pitchFamily="34" charset="0"/>
              </a:rPr>
              <a:t> rijden particulieren als taxi rond, maar dat mag nog niet van de wetgever. Ik zie ook onder ambtenaren steeds meer Frisdenkers opstaan. Publieke pioniers, helden van de vernieuwing, zoals er hier ook een aantal in de zaal zitten.</a:t>
            </a:r>
          </a:p>
        </p:txBody>
      </p:sp>
      <p:sp>
        <p:nvSpPr>
          <p:cNvPr id="32772" name="Tijdelijke aanduiding voor dianummer 3">
            <a:extLst>
              <a:ext uri="{FF2B5EF4-FFF2-40B4-BE49-F238E27FC236}">
                <a16:creationId xmlns:a16="http://schemas.microsoft.com/office/drawing/2014/main" xmlns="" id="{EDD8A979-AC54-424D-969A-094A17ACD191}"/>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82772" indent="-301066">
              <a:defRPr>
                <a:solidFill>
                  <a:schemeClr val="tx1"/>
                </a:solidFill>
                <a:latin typeface="Tahoma" panose="020B0604030504040204" pitchFamily="34" charset="0"/>
                <a:cs typeface="Arial" panose="020B0604020202020204" pitchFamily="34" charset="0"/>
              </a:defRPr>
            </a:lvl2pPr>
            <a:lvl3pPr marL="1204265" indent="-240853">
              <a:defRPr>
                <a:solidFill>
                  <a:schemeClr val="tx1"/>
                </a:solidFill>
                <a:latin typeface="Tahoma" panose="020B0604030504040204" pitchFamily="34" charset="0"/>
                <a:cs typeface="Arial" panose="020B0604020202020204" pitchFamily="34" charset="0"/>
              </a:defRPr>
            </a:lvl3pPr>
            <a:lvl4pPr marL="1685971" indent="-240853">
              <a:defRPr>
                <a:solidFill>
                  <a:schemeClr val="tx1"/>
                </a:solidFill>
                <a:latin typeface="Tahoma" panose="020B0604030504040204" pitchFamily="34" charset="0"/>
                <a:cs typeface="Arial" panose="020B0604020202020204" pitchFamily="34" charset="0"/>
              </a:defRPr>
            </a:lvl4pPr>
            <a:lvl5pPr marL="2167677" indent="-240853">
              <a:defRPr>
                <a:solidFill>
                  <a:schemeClr val="tx1"/>
                </a:solidFill>
                <a:latin typeface="Tahoma" panose="020B0604030504040204" pitchFamily="34" charset="0"/>
                <a:cs typeface="Arial" panose="020B0604020202020204" pitchFamily="34" charset="0"/>
              </a:defRPr>
            </a:lvl5pPr>
            <a:lvl6pPr marL="2649383" indent="-24085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3131088" indent="-24085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612794" indent="-24085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4094500" indent="-24085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B3E4D0A9-8C39-4F0B-A0AD-659AB171B6EF}" type="slidenum">
              <a:rPr lang="nl-NL" altLang="nl-NL" smtClean="0">
                <a:latin typeface="Arial" panose="020B0604020202020204" pitchFamily="34" charset="0"/>
              </a:rPr>
              <a:pPr/>
              <a:t>8</a:t>
            </a:fld>
            <a:endParaRPr lang="nl-NL" altLang="nl-NL">
              <a:latin typeface="Arial" panose="020B0604020202020204" pitchFamily="34" charset="0"/>
            </a:endParaRPr>
          </a:p>
        </p:txBody>
      </p:sp>
    </p:spTree>
    <p:extLst>
      <p:ext uri="{BB962C8B-B14F-4D97-AF65-F5344CB8AC3E}">
        <p14:creationId xmlns:p14="http://schemas.microsoft.com/office/powerpoint/2010/main" val="1010602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Vanuit de vraag “wie is eigenaar” moet de overheid kunnen schakelen tussen rollen. Bij autoritaire sturing gaat het bijvoorbeeld om goede disnetverlening. Bij regelsturing gaat het om het betrekken van burgers bij beleidsvorming. De moeilijkste rol is die van communicatieve zelfsturing, omdat de overheid daar moet handelen vanuit bescheiden betrokkenheid. Als we daar het ontwikkelingsperspectief naast zetten, zien we dat dat vooral gaat om het rode en het blauwe. Op alle gebieden is verbetering nodig. In die zin is er niks mis met de ambities, maar juist het deel van de communicatieve zelfsturing is nog niet doordacht en niet uitgewerkt.</a:t>
            </a:r>
          </a:p>
        </p:txBody>
      </p:sp>
      <p:sp>
        <p:nvSpPr>
          <p:cNvPr id="4" name="Tijdelijke aanduiding voor dianummer 3"/>
          <p:cNvSpPr>
            <a:spLocks noGrp="1"/>
          </p:cNvSpPr>
          <p:nvPr>
            <p:ph type="sldNum" sz="quarter" idx="5"/>
          </p:nvPr>
        </p:nvSpPr>
        <p:spPr/>
        <p:txBody>
          <a:bodyPr/>
          <a:lstStyle/>
          <a:p>
            <a:fld id="{CC05040C-D39E-4C5F-B6A1-28569F22D5B3}" type="slidenum">
              <a:rPr lang="nl-NL" smtClean="0"/>
              <a:t>10</a:t>
            </a:fld>
            <a:endParaRPr lang="nl-NL"/>
          </a:p>
        </p:txBody>
      </p:sp>
    </p:spTree>
    <p:extLst>
      <p:ext uri="{BB962C8B-B14F-4D97-AF65-F5344CB8AC3E}">
        <p14:creationId xmlns:p14="http://schemas.microsoft.com/office/powerpoint/2010/main" val="14205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Volgend jaar (begin 2022) gaat in België  basisbereikbaarheid van start, die ‘efficiëntie-oefening’ voor het openbaar vervoer zorgt ervoor dat</a:t>
            </a:r>
          </a:p>
          <a:p>
            <a:r>
              <a:rPr lang="nl-NL" dirty="0"/>
              <a:t>veel kleine kernen niet langer bediend zullen worden.</a:t>
            </a:r>
          </a:p>
          <a:p>
            <a:endParaRPr lang="nl-NL" dirty="0"/>
          </a:p>
          <a:p>
            <a:r>
              <a:rPr lang="nl-NL" dirty="0"/>
              <a:t>Het buurtpunt is een deel van de oplossing: een plaats waar je kleine boodschappen kunt doen, iets kunt eten of drinken, een postpunt. Je kunt er een computer met internet vinden, een printer of kopieermachine.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30D3FFC5-2E3B-4EAB-8B0E-EBC5843C126A}" type="slidenum">
              <a:rPr lang="nl-NL" smtClean="0"/>
              <a:t>14</a:t>
            </a:fld>
            <a:endParaRPr lang="nl-NL"/>
          </a:p>
        </p:txBody>
      </p:sp>
    </p:spTree>
    <p:extLst>
      <p:ext uri="{BB962C8B-B14F-4D97-AF65-F5344CB8AC3E}">
        <p14:creationId xmlns:p14="http://schemas.microsoft.com/office/powerpoint/2010/main" val="1511880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Volgend jaar (begin 2022) gaat in België  basisbereikbaarheid van start, die ‘efficiëntie-oefening’ voor het openbaar vervoer zorgt ervoor dat</a:t>
            </a:r>
          </a:p>
          <a:p>
            <a:r>
              <a:rPr lang="nl-NL" dirty="0"/>
              <a:t>veel kleine kernen niet langer bediend zullen worden.</a:t>
            </a:r>
          </a:p>
          <a:p>
            <a:endParaRPr lang="nl-NL" dirty="0"/>
          </a:p>
          <a:p>
            <a:r>
              <a:rPr lang="nl-NL" dirty="0"/>
              <a:t>Het buurtpunt is een deel van de oplossing: een plaats waar je kleine boodschappen kunt doen, iets kunt eten of drinken, een postpunt. Je kunt er een computer met internet vinden, een printer of kopieermachine.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30D3FFC5-2E3B-4EAB-8B0E-EBC5843C126A}" type="slidenum">
              <a:rPr lang="nl-NL" smtClean="0"/>
              <a:t>16</a:t>
            </a:fld>
            <a:endParaRPr lang="nl-NL"/>
          </a:p>
        </p:txBody>
      </p:sp>
    </p:spTree>
    <p:extLst>
      <p:ext uri="{BB962C8B-B14F-4D97-AF65-F5344CB8AC3E}">
        <p14:creationId xmlns:p14="http://schemas.microsoft.com/office/powerpoint/2010/main" val="1289947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0D3FFC5-2E3B-4EAB-8B0E-EBC5843C126A}" type="slidenum">
              <a:rPr lang="nl-NL" smtClean="0"/>
              <a:t>20</a:t>
            </a:fld>
            <a:endParaRPr lang="nl-NL"/>
          </a:p>
        </p:txBody>
      </p:sp>
    </p:spTree>
    <p:extLst>
      <p:ext uri="{BB962C8B-B14F-4D97-AF65-F5344CB8AC3E}">
        <p14:creationId xmlns:p14="http://schemas.microsoft.com/office/powerpoint/2010/main" val="2383772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Help een burgerinitiatief: Min BZK 2010, Loslaten in Vertrouwen ROB 2012, Vertrouwen in burgers WRR 2012</a:t>
            </a:r>
          </a:p>
          <a:p>
            <a:r>
              <a:rPr lang="nl-NL" dirty="0"/>
              <a:t>Kim Putters: De politiek kijkt veel weg en te weinig vooruit.</a:t>
            </a:r>
          </a:p>
        </p:txBody>
      </p:sp>
      <p:sp>
        <p:nvSpPr>
          <p:cNvPr id="4" name="Tijdelijke aanduiding voor dianummer 3"/>
          <p:cNvSpPr>
            <a:spLocks noGrp="1"/>
          </p:cNvSpPr>
          <p:nvPr>
            <p:ph type="sldNum" sz="quarter" idx="5"/>
          </p:nvPr>
        </p:nvSpPr>
        <p:spPr/>
        <p:txBody>
          <a:bodyPr/>
          <a:lstStyle/>
          <a:p>
            <a:fld id="{CC05040C-D39E-4C5F-B6A1-28569F22D5B3}" type="slidenum">
              <a:rPr lang="nl-NL" smtClean="0"/>
              <a:t>21</a:t>
            </a:fld>
            <a:endParaRPr lang="nl-NL"/>
          </a:p>
        </p:txBody>
      </p:sp>
    </p:spTree>
    <p:extLst>
      <p:ext uri="{BB962C8B-B14F-4D97-AF65-F5344CB8AC3E}">
        <p14:creationId xmlns:p14="http://schemas.microsoft.com/office/powerpoint/2010/main" val="2486648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F3F9ED93-B21A-436F-B5BB-68726B6FD9B4}" type="datetimeFigureOut">
              <a:rPr lang="nl-NL" smtClean="0"/>
              <a:t>14-10-2021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B96564E-7CF8-4BE3-ABAD-28A171AAA394}" type="slidenum">
              <a:rPr lang="nl-NL" smtClean="0"/>
              <a:t>‹nr.›</a:t>
            </a:fld>
            <a:endParaRPr lang="nl-NL"/>
          </a:p>
        </p:txBody>
      </p:sp>
    </p:spTree>
    <p:extLst>
      <p:ext uri="{BB962C8B-B14F-4D97-AF65-F5344CB8AC3E}">
        <p14:creationId xmlns:p14="http://schemas.microsoft.com/office/powerpoint/2010/main" val="2838349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3F9ED93-B21A-436F-B5BB-68726B6FD9B4}" type="datetimeFigureOut">
              <a:rPr lang="nl-NL" smtClean="0"/>
              <a:t>14-10-2021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B96564E-7CF8-4BE3-ABAD-28A171AAA394}" type="slidenum">
              <a:rPr lang="nl-NL" smtClean="0"/>
              <a:t>‹nr.›</a:t>
            </a:fld>
            <a:endParaRPr lang="nl-NL"/>
          </a:p>
        </p:txBody>
      </p:sp>
    </p:spTree>
    <p:extLst>
      <p:ext uri="{BB962C8B-B14F-4D97-AF65-F5344CB8AC3E}">
        <p14:creationId xmlns:p14="http://schemas.microsoft.com/office/powerpoint/2010/main" val="3403388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3F9ED93-B21A-436F-B5BB-68726B6FD9B4}" type="datetimeFigureOut">
              <a:rPr lang="nl-NL" smtClean="0"/>
              <a:t>14-10-2021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B96564E-7CF8-4BE3-ABAD-28A171AAA394}" type="slidenum">
              <a:rPr lang="nl-NL" smtClean="0"/>
              <a:t>‹nr.›</a:t>
            </a:fld>
            <a:endParaRPr lang="nl-NL"/>
          </a:p>
        </p:txBody>
      </p:sp>
    </p:spTree>
    <p:extLst>
      <p:ext uri="{BB962C8B-B14F-4D97-AF65-F5344CB8AC3E}">
        <p14:creationId xmlns:p14="http://schemas.microsoft.com/office/powerpoint/2010/main" val="1290213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3F9ED93-B21A-436F-B5BB-68726B6FD9B4}" type="datetimeFigureOut">
              <a:rPr lang="nl-NL" smtClean="0"/>
              <a:t>14-10-2021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B96564E-7CF8-4BE3-ABAD-28A171AAA394}" type="slidenum">
              <a:rPr lang="nl-NL" smtClean="0"/>
              <a:t>‹nr.›</a:t>
            </a:fld>
            <a:endParaRPr lang="nl-NL"/>
          </a:p>
        </p:txBody>
      </p:sp>
    </p:spTree>
    <p:extLst>
      <p:ext uri="{BB962C8B-B14F-4D97-AF65-F5344CB8AC3E}">
        <p14:creationId xmlns:p14="http://schemas.microsoft.com/office/powerpoint/2010/main" val="3287248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3F9ED93-B21A-436F-B5BB-68726B6FD9B4}" type="datetimeFigureOut">
              <a:rPr lang="nl-NL" smtClean="0"/>
              <a:t>14-10-2021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B96564E-7CF8-4BE3-ABAD-28A171AAA394}" type="slidenum">
              <a:rPr lang="nl-NL" smtClean="0"/>
              <a:t>‹nr.›</a:t>
            </a:fld>
            <a:endParaRPr lang="nl-NL"/>
          </a:p>
        </p:txBody>
      </p:sp>
    </p:spTree>
    <p:extLst>
      <p:ext uri="{BB962C8B-B14F-4D97-AF65-F5344CB8AC3E}">
        <p14:creationId xmlns:p14="http://schemas.microsoft.com/office/powerpoint/2010/main" val="931740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F3F9ED93-B21A-436F-B5BB-68726B6FD9B4}" type="datetimeFigureOut">
              <a:rPr lang="nl-NL" smtClean="0"/>
              <a:t>14-10-2021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B96564E-7CF8-4BE3-ABAD-28A171AAA394}" type="slidenum">
              <a:rPr lang="nl-NL" smtClean="0"/>
              <a:t>‹nr.›</a:t>
            </a:fld>
            <a:endParaRPr lang="nl-NL"/>
          </a:p>
        </p:txBody>
      </p:sp>
    </p:spTree>
    <p:extLst>
      <p:ext uri="{BB962C8B-B14F-4D97-AF65-F5344CB8AC3E}">
        <p14:creationId xmlns:p14="http://schemas.microsoft.com/office/powerpoint/2010/main" val="4055291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F3F9ED93-B21A-436F-B5BB-68726B6FD9B4}" type="datetimeFigureOut">
              <a:rPr lang="nl-NL" smtClean="0"/>
              <a:t>14-10-2021</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BB96564E-7CF8-4BE3-ABAD-28A171AAA394}" type="slidenum">
              <a:rPr lang="nl-NL" smtClean="0"/>
              <a:t>‹nr.›</a:t>
            </a:fld>
            <a:endParaRPr lang="nl-NL"/>
          </a:p>
        </p:txBody>
      </p:sp>
    </p:spTree>
    <p:extLst>
      <p:ext uri="{BB962C8B-B14F-4D97-AF65-F5344CB8AC3E}">
        <p14:creationId xmlns:p14="http://schemas.microsoft.com/office/powerpoint/2010/main" val="3132396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F3F9ED93-B21A-436F-B5BB-68726B6FD9B4}" type="datetimeFigureOut">
              <a:rPr lang="nl-NL" smtClean="0"/>
              <a:t>14-10-2021</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BB96564E-7CF8-4BE3-ABAD-28A171AAA394}" type="slidenum">
              <a:rPr lang="nl-NL" smtClean="0"/>
              <a:t>‹nr.›</a:t>
            </a:fld>
            <a:endParaRPr lang="nl-NL"/>
          </a:p>
        </p:txBody>
      </p:sp>
    </p:spTree>
    <p:extLst>
      <p:ext uri="{BB962C8B-B14F-4D97-AF65-F5344CB8AC3E}">
        <p14:creationId xmlns:p14="http://schemas.microsoft.com/office/powerpoint/2010/main" val="2881153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F9ED93-B21A-436F-B5BB-68726B6FD9B4}" type="datetimeFigureOut">
              <a:rPr lang="nl-NL" smtClean="0"/>
              <a:t>14-10-2021</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BB96564E-7CF8-4BE3-ABAD-28A171AAA394}" type="slidenum">
              <a:rPr lang="nl-NL" smtClean="0"/>
              <a:t>‹nr.›</a:t>
            </a:fld>
            <a:endParaRPr lang="nl-NL"/>
          </a:p>
        </p:txBody>
      </p:sp>
    </p:spTree>
    <p:extLst>
      <p:ext uri="{BB962C8B-B14F-4D97-AF65-F5344CB8AC3E}">
        <p14:creationId xmlns:p14="http://schemas.microsoft.com/office/powerpoint/2010/main" val="2738165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3F9ED93-B21A-436F-B5BB-68726B6FD9B4}" type="datetimeFigureOut">
              <a:rPr lang="nl-NL" smtClean="0"/>
              <a:t>14-10-2021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B96564E-7CF8-4BE3-ABAD-28A171AAA394}" type="slidenum">
              <a:rPr lang="nl-NL" smtClean="0"/>
              <a:t>‹nr.›</a:t>
            </a:fld>
            <a:endParaRPr lang="nl-NL"/>
          </a:p>
        </p:txBody>
      </p:sp>
    </p:spTree>
    <p:extLst>
      <p:ext uri="{BB962C8B-B14F-4D97-AF65-F5344CB8AC3E}">
        <p14:creationId xmlns:p14="http://schemas.microsoft.com/office/powerpoint/2010/main" val="2913057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3F9ED93-B21A-436F-B5BB-68726B6FD9B4}" type="datetimeFigureOut">
              <a:rPr lang="nl-NL" smtClean="0"/>
              <a:t>14-10-2021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B96564E-7CF8-4BE3-ABAD-28A171AAA394}" type="slidenum">
              <a:rPr lang="nl-NL" smtClean="0"/>
              <a:t>‹nr.›</a:t>
            </a:fld>
            <a:endParaRPr lang="nl-NL"/>
          </a:p>
        </p:txBody>
      </p:sp>
    </p:spTree>
    <p:extLst>
      <p:ext uri="{BB962C8B-B14F-4D97-AF65-F5344CB8AC3E}">
        <p14:creationId xmlns:p14="http://schemas.microsoft.com/office/powerpoint/2010/main" val="1040711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9ED93-B21A-436F-B5BB-68726B6FD9B4}" type="datetimeFigureOut">
              <a:rPr lang="nl-NL" smtClean="0"/>
              <a:t>14-10-2021</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6564E-7CF8-4BE3-ABAD-28A171AAA394}" type="slidenum">
              <a:rPr lang="nl-NL" smtClean="0"/>
              <a:t>‹nr.›</a:t>
            </a:fld>
            <a:endParaRPr lang="nl-NL"/>
          </a:p>
        </p:txBody>
      </p:sp>
    </p:spTree>
    <p:extLst>
      <p:ext uri="{BB962C8B-B14F-4D97-AF65-F5344CB8AC3E}">
        <p14:creationId xmlns:p14="http://schemas.microsoft.com/office/powerpoint/2010/main" val="529527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0B9EE3F3-89B7-43C3-8651-C4C9683099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9B850CBF-695D-4024-AE69-4C9ED529D19E}"/>
              </a:ext>
            </a:extLst>
          </p:cNvPr>
          <p:cNvSpPr>
            <a:spLocks noGrp="1"/>
          </p:cNvSpPr>
          <p:nvPr>
            <p:ph type="ctrTitle"/>
          </p:nvPr>
        </p:nvSpPr>
        <p:spPr>
          <a:xfrm>
            <a:off x="308610" y="991443"/>
            <a:ext cx="7489548" cy="1087819"/>
          </a:xfrm>
        </p:spPr>
        <p:txBody>
          <a:bodyPr vert="horz" lIns="91440" tIns="45720" rIns="91440" bIns="45720" rtlCol="0" anchor="b">
            <a:normAutofit/>
          </a:bodyPr>
          <a:lstStyle/>
          <a:p>
            <a:pPr algn="l"/>
            <a:r>
              <a:rPr lang="nl-NL" sz="4000" b="1" kern="1200" dirty="0">
                <a:solidFill>
                  <a:schemeClr val="tx1"/>
                </a:solidFill>
                <a:latin typeface="+mj-lt"/>
                <a:ea typeface="+mj-ea"/>
                <a:cs typeface="+mj-cs"/>
              </a:rPr>
              <a:t>Bewonerscollectieven in Nederland</a:t>
            </a:r>
            <a:endParaRPr lang="en-US" sz="4000" b="1" kern="1200" dirty="0">
              <a:solidFill>
                <a:schemeClr val="tx1"/>
              </a:solidFill>
              <a:latin typeface="+mj-lt"/>
              <a:ea typeface="+mj-ea"/>
              <a:cs typeface="+mj-cs"/>
            </a:endParaRPr>
          </a:p>
        </p:txBody>
      </p:sp>
      <p:sp>
        <p:nvSpPr>
          <p:cNvPr id="20" name="Rectangle 19">
            <a:extLst>
              <a:ext uri="{FF2B5EF4-FFF2-40B4-BE49-F238E27FC236}">
                <a16:creationId xmlns:a16="http://schemas.microsoft.com/office/drawing/2014/main" xmlns="" id="{33AE4636-AEEC-45D6-84D4-7AC2DA48EC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xmlns="" id="{8D9CE0F4-2EB2-4F1F-8AAC-DB3571D9FE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8610" y="2285541"/>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Ondertitel 2">
            <a:extLst>
              <a:ext uri="{FF2B5EF4-FFF2-40B4-BE49-F238E27FC236}">
                <a16:creationId xmlns:a16="http://schemas.microsoft.com/office/drawing/2014/main" xmlns="" id="{E8341B86-77A1-444B-82ED-D417FA44BBA9}"/>
              </a:ext>
            </a:extLst>
          </p:cNvPr>
          <p:cNvSpPr>
            <a:spLocks noGrp="1"/>
          </p:cNvSpPr>
          <p:nvPr>
            <p:ph type="subTitle" idx="1"/>
          </p:nvPr>
        </p:nvSpPr>
        <p:spPr>
          <a:xfrm>
            <a:off x="308610" y="3765009"/>
            <a:ext cx="3677401" cy="2411954"/>
          </a:xfrm>
        </p:spPr>
        <p:txBody>
          <a:bodyPr vert="horz" lIns="91440" tIns="45720" rIns="91440" bIns="45720" rtlCol="0">
            <a:normAutofit/>
          </a:bodyPr>
          <a:lstStyle/>
          <a:p>
            <a:pPr algn="l"/>
            <a:endParaRPr lang="en-US" sz="1600" dirty="0"/>
          </a:p>
          <a:p>
            <a:pPr algn="l"/>
            <a:r>
              <a:rPr lang="nl-NL" sz="1600" dirty="0"/>
              <a:t>Ben van Essen</a:t>
            </a:r>
          </a:p>
          <a:p>
            <a:pPr algn="l"/>
            <a:endParaRPr lang="nl-NL" sz="1600" dirty="0"/>
          </a:p>
          <a:p>
            <a:pPr algn="l"/>
            <a:endParaRPr lang="nl-NL" sz="1600" dirty="0"/>
          </a:p>
          <a:p>
            <a:pPr algn="l"/>
            <a:r>
              <a:rPr lang="nl-NL" sz="1600" dirty="0"/>
              <a:t>16 oktober 2021</a:t>
            </a:r>
          </a:p>
          <a:p>
            <a:pPr algn="l"/>
            <a:r>
              <a:rPr lang="nl-NL" sz="1600" dirty="0"/>
              <a:t>Vlaamse Vereniging Dorpsbelangen</a:t>
            </a:r>
          </a:p>
          <a:p>
            <a:pPr indent="-228600" algn="l">
              <a:buFont typeface="Arial" panose="020B0604020202020204" pitchFamily="34" charset="0"/>
              <a:buChar char="•"/>
            </a:pPr>
            <a:endParaRPr lang="en-US" sz="1600" dirty="0"/>
          </a:p>
        </p:txBody>
      </p:sp>
      <p:pic>
        <p:nvPicPr>
          <p:cNvPr id="4" name="Afbeelding 3">
            <a:extLst>
              <a:ext uri="{FF2B5EF4-FFF2-40B4-BE49-F238E27FC236}">
                <a16:creationId xmlns:a16="http://schemas.microsoft.com/office/drawing/2014/main" xmlns="" id="{15CF708B-B86C-43A0-93ED-93DB66E73B9C}"/>
              </a:ext>
            </a:extLst>
          </p:cNvPr>
          <p:cNvPicPr>
            <a:picLocks noChangeAspect="1"/>
          </p:cNvPicPr>
          <p:nvPr/>
        </p:nvPicPr>
        <p:blipFill>
          <a:blip r:embed="rId2"/>
          <a:stretch>
            <a:fillRect/>
          </a:stretch>
        </p:blipFill>
        <p:spPr>
          <a:xfrm>
            <a:off x="4005072" y="3070705"/>
            <a:ext cx="4830318" cy="3066250"/>
          </a:xfrm>
          <a:prstGeom prst="rect">
            <a:avLst/>
          </a:prstGeom>
        </p:spPr>
      </p:pic>
    </p:spTree>
    <p:extLst>
      <p:ext uri="{BB962C8B-B14F-4D97-AF65-F5344CB8AC3E}">
        <p14:creationId xmlns:p14="http://schemas.microsoft.com/office/powerpoint/2010/main" val="3350501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el 8"/>
          <p:cNvSpPr>
            <a:spLocks noGrp="1"/>
          </p:cNvSpPr>
          <p:nvPr>
            <p:ph type="title"/>
          </p:nvPr>
        </p:nvSpPr>
        <p:spPr>
          <a:xfrm>
            <a:off x="277318" y="464695"/>
            <a:ext cx="8499423" cy="1074095"/>
          </a:xfrm>
        </p:spPr>
        <p:txBody>
          <a:bodyPr>
            <a:noAutofit/>
          </a:bodyPr>
          <a:lstStyle/>
          <a:p>
            <a:pPr eaLnBrk="1" hangingPunct="1"/>
            <a:r>
              <a:rPr lang="nl-NL" sz="3600" dirty="0">
                <a:latin typeface="+mn-lt"/>
              </a:rPr>
              <a:t>De overheid heeft verschillende rollen</a:t>
            </a:r>
            <a:br>
              <a:rPr lang="nl-NL" sz="3600" dirty="0">
                <a:latin typeface="+mn-lt"/>
              </a:rPr>
            </a:br>
            <a:r>
              <a:rPr lang="nl-NL" sz="2800" dirty="0">
                <a:latin typeface="+mn-lt"/>
              </a:rPr>
              <a:t>(de meervoudige overheid)</a:t>
            </a:r>
            <a:endParaRPr lang="nl-NL" sz="3600" dirty="0">
              <a:latin typeface="+mn-lt"/>
            </a:endParaRPr>
          </a:p>
        </p:txBody>
      </p:sp>
      <p:sp>
        <p:nvSpPr>
          <p:cNvPr id="10" name="Min 9"/>
          <p:cNvSpPr/>
          <p:nvPr/>
        </p:nvSpPr>
        <p:spPr bwMode="auto">
          <a:xfrm>
            <a:off x="-493895" y="2702853"/>
            <a:ext cx="6372225" cy="486966"/>
          </a:xfrm>
          <a:prstGeom prst="mathMinus">
            <a:avLst/>
          </a:prstGeom>
          <a:solidFill>
            <a:srgbClr val="002060"/>
          </a:solidFill>
          <a:ln w="9525" cap="flat" cmpd="sng" algn="ctr">
            <a:solidFill>
              <a:schemeClr val="tx1"/>
            </a:solidFill>
            <a:prstDash val="solid"/>
            <a:round/>
            <a:headEnd type="none" w="med" len="med"/>
            <a:tailEnd type="none" w="med" len="med"/>
          </a:ln>
          <a:effectLst/>
        </p:spPr>
        <p:txBody>
          <a:bodyPr/>
          <a:lstStyle>
            <a:defPPr>
              <a:defRPr lang="nl-NL"/>
            </a:defPPr>
            <a:lvl1pPr algn="l" rtl="0" fontAlgn="base">
              <a:spcBef>
                <a:spcPct val="0"/>
              </a:spcBef>
              <a:spcAft>
                <a:spcPct val="0"/>
              </a:spcAft>
              <a:defRPr kern="1200" baseline="-25000">
                <a:solidFill>
                  <a:schemeClr val="tx1"/>
                </a:solidFill>
                <a:latin typeface="Arial" charset="0"/>
                <a:ea typeface="+mn-ea"/>
                <a:cs typeface="Arial" charset="0"/>
              </a:defRPr>
            </a:lvl1pPr>
            <a:lvl2pPr marL="457200" algn="l" rtl="0" fontAlgn="base">
              <a:spcBef>
                <a:spcPct val="0"/>
              </a:spcBef>
              <a:spcAft>
                <a:spcPct val="0"/>
              </a:spcAft>
              <a:defRPr kern="1200" baseline="-25000">
                <a:solidFill>
                  <a:schemeClr val="tx1"/>
                </a:solidFill>
                <a:latin typeface="Arial" charset="0"/>
                <a:ea typeface="+mn-ea"/>
                <a:cs typeface="Arial" charset="0"/>
              </a:defRPr>
            </a:lvl2pPr>
            <a:lvl3pPr marL="914400" algn="l" rtl="0" fontAlgn="base">
              <a:spcBef>
                <a:spcPct val="0"/>
              </a:spcBef>
              <a:spcAft>
                <a:spcPct val="0"/>
              </a:spcAft>
              <a:defRPr kern="1200" baseline="-25000">
                <a:solidFill>
                  <a:schemeClr val="tx1"/>
                </a:solidFill>
                <a:latin typeface="Arial" charset="0"/>
                <a:ea typeface="+mn-ea"/>
                <a:cs typeface="Arial" charset="0"/>
              </a:defRPr>
            </a:lvl3pPr>
            <a:lvl4pPr marL="1371600" algn="l" rtl="0" fontAlgn="base">
              <a:spcBef>
                <a:spcPct val="0"/>
              </a:spcBef>
              <a:spcAft>
                <a:spcPct val="0"/>
              </a:spcAft>
              <a:defRPr kern="1200" baseline="-25000">
                <a:solidFill>
                  <a:schemeClr val="tx1"/>
                </a:solidFill>
                <a:latin typeface="Arial" charset="0"/>
                <a:ea typeface="+mn-ea"/>
                <a:cs typeface="Arial" charset="0"/>
              </a:defRPr>
            </a:lvl4pPr>
            <a:lvl5pPr marL="1828800" algn="l" rtl="0" fontAlgn="base">
              <a:spcBef>
                <a:spcPct val="0"/>
              </a:spcBef>
              <a:spcAft>
                <a:spcPct val="0"/>
              </a:spcAft>
              <a:defRPr kern="1200" baseline="-25000">
                <a:solidFill>
                  <a:schemeClr val="tx1"/>
                </a:solidFill>
                <a:latin typeface="Arial" charset="0"/>
                <a:ea typeface="+mn-ea"/>
                <a:cs typeface="Arial" charset="0"/>
              </a:defRPr>
            </a:lvl5pPr>
            <a:lvl6pPr marL="2286000" algn="l" defTabSz="914400" rtl="0" eaLnBrk="1" latinLnBrk="0" hangingPunct="1">
              <a:defRPr kern="1200" baseline="-25000">
                <a:solidFill>
                  <a:schemeClr val="tx1"/>
                </a:solidFill>
                <a:latin typeface="Arial" charset="0"/>
                <a:ea typeface="+mn-ea"/>
                <a:cs typeface="Arial" charset="0"/>
              </a:defRPr>
            </a:lvl6pPr>
            <a:lvl7pPr marL="2743200" algn="l" defTabSz="914400" rtl="0" eaLnBrk="1" latinLnBrk="0" hangingPunct="1">
              <a:defRPr kern="1200" baseline="-25000">
                <a:solidFill>
                  <a:schemeClr val="tx1"/>
                </a:solidFill>
                <a:latin typeface="Arial" charset="0"/>
                <a:ea typeface="+mn-ea"/>
                <a:cs typeface="Arial" charset="0"/>
              </a:defRPr>
            </a:lvl7pPr>
            <a:lvl8pPr marL="3200400" algn="l" defTabSz="914400" rtl="0" eaLnBrk="1" latinLnBrk="0" hangingPunct="1">
              <a:defRPr kern="1200" baseline="-25000">
                <a:solidFill>
                  <a:schemeClr val="tx1"/>
                </a:solidFill>
                <a:latin typeface="Arial" charset="0"/>
                <a:ea typeface="+mn-ea"/>
                <a:cs typeface="Arial" charset="0"/>
              </a:defRPr>
            </a:lvl8pPr>
            <a:lvl9pPr marL="3657600" algn="l" defTabSz="914400" rtl="0" eaLnBrk="1" latinLnBrk="0" hangingPunct="1">
              <a:defRPr kern="1200" baseline="-25000">
                <a:solidFill>
                  <a:schemeClr val="tx1"/>
                </a:solidFill>
                <a:latin typeface="Arial" charset="0"/>
                <a:ea typeface="+mn-ea"/>
                <a:cs typeface="Arial" charset="0"/>
              </a:defRPr>
            </a:lvl9pPr>
          </a:lstStyle>
          <a:p>
            <a:pPr>
              <a:defRPr/>
            </a:pPr>
            <a:endParaRPr lang="nl-NL" sz="1350"/>
          </a:p>
        </p:txBody>
      </p:sp>
      <p:sp>
        <p:nvSpPr>
          <p:cNvPr id="13" name="Min 12"/>
          <p:cNvSpPr/>
          <p:nvPr/>
        </p:nvSpPr>
        <p:spPr bwMode="auto">
          <a:xfrm>
            <a:off x="-314957" y="4143163"/>
            <a:ext cx="6372225" cy="594122"/>
          </a:xfrm>
          <a:prstGeom prst="mathMinus">
            <a:avLst/>
          </a:prstGeom>
          <a:solidFill>
            <a:srgbClr val="002060"/>
          </a:solidFill>
          <a:ln w="9525" cap="flat" cmpd="sng" algn="ctr">
            <a:solidFill>
              <a:schemeClr val="tx1"/>
            </a:solidFill>
            <a:prstDash val="solid"/>
            <a:round/>
            <a:headEnd type="none" w="med" len="med"/>
            <a:tailEnd type="none" w="med" len="med"/>
          </a:ln>
          <a:effectLst/>
        </p:spPr>
        <p:txBody>
          <a:bodyPr/>
          <a:lstStyle>
            <a:defPPr>
              <a:defRPr lang="nl-NL"/>
            </a:defPPr>
            <a:lvl1pPr algn="l" rtl="0" fontAlgn="base">
              <a:spcBef>
                <a:spcPct val="0"/>
              </a:spcBef>
              <a:spcAft>
                <a:spcPct val="0"/>
              </a:spcAft>
              <a:defRPr kern="1200" baseline="-25000">
                <a:solidFill>
                  <a:schemeClr val="tx1"/>
                </a:solidFill>
                <a:latin typeface="Arial" charset="0"/>
                <a:ea typeface="+mn-ea"/>
                <a:cs typeface="Arial" charset="0"/>
              </a:defRPr>
            </a:lvl1pPr>
            <a:lvl2pPr marL="457200" algn="l" rtl="0" fontAlgn="base">
              <a:spcBef>
                <a:spcPct val="0"/>
              </a:spcBef>
              <a:spcAft>
                <a:spcPct val="0"/>
              </a:spcAft>
              <a:defRPr kern="1200" baseline="-25000">
                <a:solidFill>
                  <a:schemeClr val="tx1"/>
                </a:solidFill>
                <a:latin typeface="Arial" charset="0"/>
                <a:ea typeface="+mn-ea"/>
                <a:cs typeface="Arial" charset="0"/>
              </a:defRPr>
            </a:lvl2pPr>
            <a:lvl3pPr marL="914400" algn="l" rtl="0" fontAlgn="base">
              <a:spcBef>
                <a:spcPct val="0"/>
              </a:spcBef>
              <a:spcAft>
                <a:spcPct val="0"/>
              </a:spcAft>
              <a:defRPr kern="1200" baseline="-25000">
                <a:solidFill>
                  <a:schemeClr val="tx1"/>
                </a:solidFill>
                <a:latin typeface="Arial" charset="0"/>
                <a:ea typeface="+mn-ea"/>
                <a:cs typeface="Arial" charset="0"/>
              </a:defRPr>
            </a:lvl3pPr>
            <a:lvl4pPr marL="1371600" algn="l" rtl="0" fontAlgn="base">
              <a:spcBef>
                <a:spcPct val="0"/>
              </a:spcBef>
              <a:spcAft>
                <a:spcPct val="0"/>
              </a:spcAft>
              <a:defRPr kern="1200" baseline="-25000">
                <a:solidFill>
                  <a:schemeClr val="tx1"/>
                </a:solidFill>
                <a:latin typeface="Arial" charset="0"/>
                <a:ea typeface="+mn-ea"/>
                <a:cs typeface="Arial" charset="0"/>
              </a:defRPr>
            </a:lvl4pPr>
            <a:lvl5pPr marL="1828800" algn="l" rtl="0" fontAlgn="base">
              <a:spcBef>
                <a:spcPct val="0"/>
              </a:spcBef>
              <a:spcAft>
                <a:spcPct val="0"/>
              </a:spcAft>
              <a:defRPr kern="1200" baseline="-25000">
                <a:solidFill>
                  <a:schemeClr val="tx1"/>
                </a:solidFill>
                <a:latin typeface="Arial" charset="0"/>
                <a:ea typeface="+mn-ea"/>
                <a:cs typeface="Arial" charset="0"/>
              </a:defRPr>
            </a:lvl5pPr>
            <a:lvl6pPr marL="2286000" algn="l" defTabSz="914400" rtl="0" eaLnBrk="1" latinLnBrk="0" hangingPunct="1">
              <a:defRPr kern="1200" baseline="-25000">
                <a:solidFill>
                  <a:schemeClr val="tx1"/>
                </a:solidFill>
                <a:latin typeface="Arial" charset="0"/>
                <a:ea typeface="+mn-ea"/>
                <a:cs typeface="Arial" charset="0"/>
              </a:defRPr>
            </a:lvl6pPr>
            <a:lvl7pPr marL="2743200" algn="l" defTabSz="914400" rtl="0" eaLnBrk="1" latinLnBrk="0" hangingPunct="1">
              <a:defRPr kern="1200" baseline="-25000">
                <a:solidFill>
                  <a:schemeClr val="tx1"/>
                </a:solidFill>
                <a:latin typeface="Arial" charset="0"/>
                <a:ea typeface="+mn-ea"/>
                <a:cs typeface="Arial" charset="0"/>
              </a:defRPr>
            </a:lvl7pPr>
            <a:lvl8pPr marL="3200400" algn="l" defTabSz="914400" rtl="0" eaLnBrk="1" latinLnBrk="0" hangingPunct="1">
              <a:defRPr kern="1200" baseline="-25000">
                <a:solidFill>
                  <a:schemeClr val="tx1"/>
                </a:solidFill>
                <a:latin typeface="Arial" charset="0"/>
                <a:ea typeface="+mn-ea"/>
                <a:cs typeface="Arial" charset="0"/>
              </a:defRPr>
            </a:lvl8pPr>
            <a:lvl9pPr marL="3657600" algn="l" defTabSz="914400" rtl="0" eaLnBrk="1" latinLnBrk="0" hangingPunct="1">
              <a:defRPr kern="1200" baseline="-25000">
                <a:solidFill>
                  <a:schemeClr val="tx1"/>
                </a:solidFill>
                <a:latin typeface="Arial" charset="0"/>
                <a:ea typeface="+mn-ea"/>
                <a:cs typeface="Arial" charset="0"/>
              </a:defRPr>
            </a:lvl9pPr>
          </a:lstStyle>
          <a:p>
            <a:pPr>
              <a:defRPr/>
            </a:pPr>
            <a:endParaRPr lang="nl-NL" sz="1350"/>
          </a:p>
        </p:txBody>
      </p:sp>
      <p:sp>
        <p:nvSpPr>
          <p:cNvPr id="69638" name="Titel 6"/>
          <p:cNvSpPr>
            <a:spLocks noGrp="1"/>
          </p:cNvSpPr>
          <p:nvPr/>
        </p:nvSpPr>
        <p:spPr bwMode="auto">
          <a:xfrm>
            <a:off x="332882" y="1920681"/>
            <a:ext cx="5076546" cy="864394"/>
          </a:xfrm>
          <a:prstGeom prst="rect">
            <a:avLst/>
          </a:prstGeom>
          <a:solidFill>
            <a:srgbClr val="92D050"/>
          </a:solidFill>
          <a:ln w="9525">
            <a:noFill/>
            <a:miter lim="800000"/>
            <a:headEnd/>
            <a:tailEnd/>
          </a:ln>
        </p:spPr>
        <p:txBody>
          <a:bodyPr anchor="ctr"/>
          <a:lstStyle/>
          <a:p>
            <a:pPr marL="257175" indent="-257175"/>
            <a:endParaRPr lang="nl-NL" b="1">
              <a:solidFill>
                <a:schemeClr val="tx2"/>
              </a:solidFill>
            </a:endParaRPr>
          </a:p>
        </p:txBody>
      </p:sp>
      <p:sp>
        <p:nvSpPr>
          <p:cNvPr id="69639" name="Tekstvak 15"/>
          <p:cNvSpPr txBox="1">
            <a:spLocks noChangeArrowheads="1"/>
          </p:cNvSpPr>
          <p:nvPr/>
        </p:nvSpPr>
        <p:spPr bwMode="auto">
          <a:xfrm>
            <a:off x="397033" y="1969012"/>
            <a:ext cx="4482498" cy="415498"/>
          </a:xfrm>
          <a:prstGeom prst="rect">
            <a:avLst/>
          </a:prstGeom>
          <a:noFill/>
          <a:ln w="9525">
            <a:noFill/>
            <a:miter lim="800000"/>
            <a:headEnd/>
            <a:tailEnd/>
          </a:ln>
        </p:spPr>
        <p:txBody>
          <a:bodyPr wrap="square">
            <a:spAutoFit/>
          </a:bodyPr>
          <a:lstStyle/>
          <a:p>
            <a:r>
              <a:rPr lang="nl-NL" sz="2100" b="1" dirty="0"/>
              <a:t>Communicatieve rol</a:t>
            </a:r>
            <a:endParaRPr lang="nl-NL" sz="2100" dirty="0"/>
          </a:p>
        </p:txBody>
      </p:sp>
      <p:sp>
        <p:nvSpPr>
          <p:cNvPr id="69640" name="Tekstvak 17"/>
          <p:cNvSpPr txBox="1">
            <a:spLocks noChangeArrowheads="1"/>
          </p:cNvSpPr>
          <p:nvPr/>
        </p:nvSpPr>
        <p:spPr bwMode="auto">
          <a:xfrm>
            <a:off x="1871663" y="2402682"/>
            <a:ext cx="1524000" cy="715581"/>
          </a:xfrm>
          <a:prstGeom prst="rect">
            <a:avLst/>
          </a:prstGeom>
          <a:noFill/>
          <a:ln w="9525">
            <a:noFill/>
            <a:miter lim="800000"/>
            <a:headEnd/>
            <a:tailEnd/>
          </a:ln>
        </p:spPr>
        <p:txBody>
          <a:bodyPr>
            <a:spAutoFit/>
          </a:bodyPr>
          <a:lstStyle/>
          <a:p>
            <a:r>
              <a:rPr lang="nl-NL" sz="1350" b="1"/>
              <a:t/>
            </a:r>
            <a:br>
              <a:rPr lang="nl-NL" sz="1350" b="1"/>
            </a:br>
            <a:r>
              <a:rPr lang="nl-NL" sz="1350" b="1"/>
              <a:t>		</a:t>
            </a:r>
            <a:br>
              <a:rPr lang="nl-NL" sz="1350" b="1"/>
            </a:br>
            <a:endParaRPr lang="nl-NL" sz="1350"/>
          </a:p>
        </p:txBody>
      </p:sp>
      <p:sp>
        <p:nvSpPr>
          <p:cNvPr id="69641" name="Titel 6"/>
          <p:cNvSpPr txBox="1">
            <a:spLocks/>
          </p:cNvSpPr>
          <p:nvPr/>
        </p:nvSpPr>
        <p:spPr bwMode="auto">
          <a:xfrm>
            <a:off x="332882" y="3059172"/>
            <a:ext cx="5076546" cy="1187053"/>
          </a:xfrm>
          <a:prstGeom prst="rect">
            <a:avLst/>
          </a:prstGeom>
          <a:solidFill>
            <a:srgbClr val="00B0F0"/>
          </a:solidFill>
          <a:ln w="9525">
            <a:noFill/>
            <a:miter lim="800000"/>
            <a:headEnd/>
            <a:tailEnd/>
          </a:ln>
        </p:spPr>
        <p:txBody>
          <a:bodyPr anchor="ctr"/>
          <a:lstStyle/>
          <a:p>
            <a:pPr eaLnBrk="0" hangingPunct="0"/>
            <a:endParaRPr lang="nl-NL" sz="1500" b="1">
              <a:solidFill>
                <a:schemeClr val="tx2"/>
              </a:solidFill>
            </a:endParaRPr>
          </a:p>
        </p:txBody>
      </p:sp>
      <p:sp>
        <p:nvSpPr>
          <p:cNvPr id="69642" name="Tekstvak 22"/>
          <p:cNvSpPr txBox="1">
            <a:spLocks noChangeArrowheads="1"/>
          </p:cNvSpPr>
          <p:nvPr/>
        </p:nvSpPr>
        <p:spPr bwMode="auto">
          <a:xfrm>
            <a:off x="463170" y="3304155"/>
            <a:ext cx="1572610" cy="415498"/>
          </a:xfrm>
          <a:prstGeom prst="rect">
            <a:avLst/>
          </a:prstGeom>
          <a:noFill/>
          <a:ln w="9525">
            <a:noFill/>
            <a:miter lim="800000"/>
            <a:headEnd/>
            <a:tailEnd/>
          </a:ln>
        </p:spPr>
        <p:txBody>
          <a:bodyPr wrap="none">
            <a:spAutoFit/>
          </a:bodyPr>
          <a:lstStyle/>
          <a:p>
            <a:r>
              <a:rPr lang="nl-NL" sz="2100" b="1" dirty="0"/>
              <a:t>Regelsturing</a:t>
            </a:r>
            <a:endParaRPr lang="nl-NL" sz="2100" dirty="0"/>
          </a:p>
        </p:txBody>
      </p:sp>
      <p:sp>
        <p:nvSpPr>
          <p:cNvPr id="69643" name="Titel 6"/>
          <p:cNvSpPr txBox="1">
            <a:spLocks/>
          </p:cNvSpPr>
          <p:nvPr/>
        </p:nvSpPr>
        <p:spPr bwMode="auto">
          <a:xfrm>
            <a:off x="332882" y="4597836"/>
            <a:ext cx="5114048" cy="917972"/>
          </a:xfrm>
          <a:prstGeom prst="rect">
            <a:avLst/>
          </a:prstGeom>
          <a:solidFill>
            <a:srgbClr val="C00000"/>
          </a:solidFill>
          <a:ln w="9525">
            <a:noFill/>
            <a:miter lim="800000"/>
            <a:headEnd/>
            <a:tailEnd/>
          </a:ln>
        </p:spPr>
        <p:txBody>
          <a:bodyPr anchor="ctr"/>
          <a:lstStyle/>
          <a:p>
            <a:pPr eaLnBrk="0" hangingPunct="0"/>
            <a:endParaRPr lang="nl-NL" sz="1500" b="1">
              <a:solidFill>
                <a:schemeClr val="tx2"/>
              </a:solidFill>
            </a:endParaRPr>
          </a:p>
        </p:txBody>
      </p:sp>
      <p:sp>
        <p:nvSpPr>
          <p:cNvPr id="69644" name="Tekstvak 25"/>
          <p:cNvSpPr txBox="1">
            <a:spLocks noChangeArrowheads="1"/>
          </p:cNvSpPr>
          <p:nvPr/>
        </p:nvSpPr>
        <p:spPr bwMode="auto">
          <a:xfrm>
            <a:off x="667156" y="4638676"/>
            <a:ext cx="2591749" cy="415498"/>
          </a:xfrm>
          <a:prstGeom prst="rect">
            <a:avLst/>
          </a:prstGeom>
          <a:noFill/>
          <a:ln w="9525">
            <a:noFill/>
            <a:miter lim="800000"/>
            <a:headEnd/>
            <a:tailEnd/>
          </a:ln>
        </p:spPr>
        <p:txBody>
          <a:bodyPr wrap="square">
            <a:spAutoFit/>
          </a:bodyPr>
          <a:lstStyle/>
          <a:p>
            <a:r>
              <a:rPr lang="nl-NL" sz="2100" b="1" dirty="0"/>
              <a:t>Autoritaire sturing</a:t>
            </a:r>
            <a:endParaRPr lang="nl-NL" sz="2100" dirty="0"/>
          </a:p>
        </p:txBody>
      </p:sp>
      <p:sp>
        <p:nvSpPr>
          <p:cNvPr id="69645" name="Tekstvak 14"/>
          <p:cNvSpPr txBox="1">
            <a:spLocks noChangeArrowheads="1"/>
          </p:cNvSpPr>
          <p:nvPr/>
        </p:nvSpPr>
        <p:spPr bwMode="auto">
          <a:xfrm>
            <a:off x="463170" y="2200530"/>
            <a:ext cx="5022558" cy="507831"/>
          </a:xfrm>
          <a:prstGeom prst="rect">
            <a:avLst/>
          </a:prstGeom>
          <a:noFill/>
          <a:ln w="9525">
            <a:noFill/>
            <a:miter lim="800000"/>
            <a:headEnd/>
            <a:tailEnd/>
          </a:ln>
        </p:spPr>
        <p:txBody>
          <a:bodyPr wrap="square">
            <a:spAutoFit/>
          </a:bodyPr>
          <a:lstStyle/>
          <a:p>
            <a:endParaRPr lang="nl-NL" sz="1350" dirty="0"/>
          </a:p>
          <a:p>
            <a:r>
              <a:rPr lang="nl-NL" sz="1350" dirty="0"/>
              <a:t>relationele praktijken</a:t>
            </a:r>
          </a:p>
        </p:txBody>
      </p:sp>
      <p:sp>
        <p:nvSpPr>
          <p:cNvPr id="69646" name="Tekstvak 16"/>
          <p:cNvSpPr txBox="1">
            <a:spLocks noChangeArrowheads="1"/>
          </p:cNvSpPr>
          <p:nvPr/>
        </p:nvSpPr>
        <p:spPr bwMode="auto">
          <a:xfrm>
            <a:off x="397034" y="3666496"/>
            <a:ext cx="4482497" cy="507831"/>
          </a:xfrm>
          <a:prstGeom prst="rect">
            <a:avLst/>
          </a:prstGeom>
          <a:noFill/>
          <a:ln w="9525">
            <a:noFill/>
            <a:miter lim="800000"/>
            <a:headEnd/>
            <a:tailEnd/>
          </a:ln>
        </p:spPr>
        <p:txBody>
          <a:bodyPr wrap="square">
            <a:spAutoFit/>
          </a:bodyPr>
          <a:lstStyle/>
          <a:p>
            <a:endParaRPr lang="nl-NL" sz="1350" dirty="0"/>
          </a:p>
          <a:p>
            <a:r>
              <a:rPr lang="nl-NL" sz="1350" dirty="0"/>
              <a:t>Van limitatieve regels naar kwalitatieve regels</a:t>
            </a:r>
          </a:p>
        </p:txBody>
      </p:sp>
      <p:sp>
        <p:nvSpPr>
          <p:cNvPr id="69647" name="Tekstvak 18"/>
          <p:cNvSpPr txBox="1">
            <a:spLocks noChangeArrowheads="1"/>
          </p:cNvSpPr>
          <p:nvPr/>
        </p:nvSpPr>
        <p:spPr bwMode="auto">
          <a:xfrm>
            <a:off x="604654" y="4864861"/>
            <a:ext cx="4807000" cy="692497"/>
          </a:xfrm>
          <a:prstGeom prst="rect">
            <a:avLst/>
          </a:prstGeom>
          <a:noFill/>
          <a:ln w="9525">
            <a:noFill/>
            <a:miter lim="800000"/>
            <a:headEnd/>
            <a:tailEnd/>
          </a:ln>
        </p:spPr>
        <p:txBody>
          <a:bodyPr wrap="square">
            <a:spAutoFit/>
          </a:bodyPr>
          <a:lstStyle/>
          <a:p>
            <a:endParaRPr lang="nl-NL" sz="1350" dirty="0"/>
          </a:p>
          <a:p>
            <a:r>
              <a:rPr lang="nl-NL" sz="1350" dirty="0"/>
              <a:t>Van feiten-communicatie naar sturen op begrip</a:t>
            </a:r>
          </a:p>
          <a:p>
            <a:endParaRPr lang="nl-NL" sz="1200" dirty="0"/>
          </a:p>
        </p:txBody>
      </p:sp>
      <p:sp>
        <p:nvSpPr>
          <p:cNvPr id="15" name="Tijdelijke aanduiding voor dianummer 14"/>
          <p:cNvSpPr>
            <a:spLocks noGrp="1"/>
          </p:cNvSpPr>
          <p:nvPr>
            <p:ph type="sldNum" sz="quarter" idx="12"/>
          </p:nvPr>
        </p:nvSpPr>
        <p:spPr/>
        <p:txBody>
          <a:bodyPr/>
          <a:lstStyle/>
          <a:p>
            <a:fld id="{A24996FC-2365-417B-9CB9-4E7B967FA7C6}" type="slidenum">
              <a:rPr lang="nl-NL" smtClean="0"/>
              <a:pPr/>
              <a:t>10</a:t>
            </a:fld>
            <a:endParaRPr lang="nl-NL"/>
          </a:p>
        </p:txBody>
      </p:sp>
      <p:sp>
        <p:nvSpPr>
          <p:cNvPr id="2" name="Rechthoek 1">
            <a:extLst>
              <a:ext uri="{FF2B5EF4-FFF2-40B4-BE49-F238E27FC236}">
                <a16:creationId xmlns:a16="http://schemas.microsoft.com/office/drawing/2014/main" xmlns="" id="{CA9D7F29-F2E8-4AE9-BD11-418F345AD2DF}"/>
              </a:ext>
            </a:extLst>
          </p:cNvPr>
          <p:cNvSpPr/>
          <p:nvPr/>
        </p:nvSpPr>
        <p:spPr>
          <a:xfrm>
            <a:off x="5937250" y="1892301"/>
            <a:ext cx="3124200" cy="892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solidFill>
                  <a:schemeClr val="tx1"/>
                </a:solidFill>
              </a:rPr>
              <a:t>Bijdragen aan gemeenschapsvorming</a:t>
            </a:r>
          </a:p>
        </p:txBody>
      </p:sp>
      <p:sp>
        <p:nvSpPr>
          <p:cNvPr id="17" name="Rechthoek 16">
            <a:extLst>
              <a:ext uri="{FF2B5EF4-FFF2-40B4-BE49-F238E27FC236}">
                <a16:creationId xmlns:a16="http://schemas.microsoft.com/office/drawing/2014/main" xmlns="" id="{7A5198D5-2138-4482-A420-90046927B6D0}"/>
              </a:ext>
            </a:extLst>
          </p:cNvPr>
          <p:cNvSpPr/>
          <p:nvPr/>
        </p:nvSpPr>
        <p:spPr>
          <a:xfrm>
            <a:off x="5924550" y="3206310"/>
            <a:ext cx="3124200" cy="892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solidFill>
                  <a:schemeClr val="tx1"/>
                </a:solidFill>
              </a:rPr>
              <a:t>Beleidsparticipatie, </a:t>
            </a:r>
            <a:r>
              <a:rPr lang="nl-NL" sz="1350" dirty="0" err="1">
                <a:solidFill>
                  <a:schemeClr val="tx1"/>
                </a:solidFill>
              </a:rPr>
              <a:t>co-productie</a:t>
            </a:r>
            <a:endParaRPr lang="nl-NL" sz="1350" dirty="0">
              <a:solidFill>
                <a:schemeClr val="tx1"/>
              </a:solidFill>
            </a:endParaRPr>
          </a:p>
        </p:txBody>
      </p:sp>
      <p:sp>
        <p:nvSpPr>
          <p:cNvPr id="18" name="Rechthoek 17">
            <a:extLst>
              <a:ext uri="{FF2B5EF4-FFF2-40B4-BE49-F238E27FC236}">
                <a16:creationId xmlns:a16="http://schemas.microsoft.com/office/drawing/2014/main" xmlns="" id="{0F37EE1A-6446-4406-819E-9828FF79701B}"/>
              </a:ext>
            </a:extLst>
          </p:cNvPr>
          <p:cNvSpPr/>
          <p:nvPr/>
        </p:nvSpPr>
        <p:spPr>
          <a:xfrm>
            <a:off x="5914435" y="4606041"/>
            <a:ext cx="3124200" cy="892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solidFill>
                  <a:schemeClr val="tx1"/>
                </a:solidFill>
              </a:rPr>
              <a:t>Goede dienstverlening</a:t>
            </a:r>
          </a:p>
          <a:p>
            <a:pPr algn="ctr"/>
            <a:r>
              <a:rPr lang="nl-NL" sz="1350" dirty="0">
                <a:solidFill>
                  <a:schemeClr val="tx1"/>
                </a:solidFill>
              </a:rPr>
              <a:t>Rechtstaat</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et Stadhuis, Mechelen Stadhuis. Mechelen, België Royalty-Vrije Foto,  Plaatjes, Beelden En Stock Fotografie. Image 28429643.">
            <a:extLst>
              <a:ext uri="{FF2B5EF4-FFF2-40B4-BE49-F238E27FC236}">
                <a16:creationId xmlns:a16="http://schemas.microsoft.com/office/drawing/2014/main" xmlns="" id="{670B7E68-8CAC-494F-810F-F094A6D1F7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27" t="9091" r="3396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xmlns="" id="{0BB73808-615F-4551-B342-350214861FCF}"/>
              </a:ext>
            </a:extLst>
          </p:cNvPr>
          <p:cNvSpPr>
            <a:spLocks noGrp="1"/>
          </p:cNvSpPr>
          <p:nvPr>
            <p:ph type="title"/>
          </p:nvPr>
        </p:nvSpPr>
        <p:spPr>
          <a:xfrm>
            <a:off x="358485" y="1122363"/>
            <a:ext cx="3017520" cy="3204134"/>
          </a:xfrm>
        </p:spPr>
        <p:txBody>
          <a:bodyPr vert="horz" lIns="91440" tIns="45720" rIns="91440" bIns="45720" rtlCol="0" anchor="b">
            <a:normAutofit/>
          </a:bodyPr>
          <a:lstStyle/>
          <a:p>
            <a:r>
              <a:rPr lang="en-US" sz="2900" b="1" dirty="0"/>
              <a:t>Wat </a:t>
            </a:r>
            <a:r>
              <a:rPr lang="en-US" sz="2900" b="1" dirty="0" err="1"/>
              <a:t>zou</a:t>
            </a:r>
            <a:r>
              <a:rPr lang="en-US" sz="2900" b="1" dirty="0"/>
              <a:t> u </a:t>
            </a:r>
            <a:r>
              <a:rPr lang="en-US" sz="2900" b="1" dirty="0" err="1"/>
              <a:t>willen</a:t>
            </a:r>
            <a:r>
              <a:rPr lang="en-US" sz="2900" b="1" dirty="0"/>
              <a:t> </a:t>
            </a:r>
            <a:r>
              <a:rPr lang="en-US" sz="2900" b="1" dirty="0" err="1"/>
              <a:t>verbeteren</a:t>
            </a:r>
            <a:r>
              <a:rPr lang="en-US" sz="2900" b="1" dirty="0"/>
              <a:t> in de </a:t>
            </a:r>
            <a:r>
              <a:rPr lang="en-US" sz="2900" b="1" dirty="0" err="1"/>
              <a:t>relatie</a:t>
            </a:r>
            <a:r>
              <a:rPr lang="en-US" sz="2900" b="1" dirty="0"/>
              <a:t> met </a:t>
            </a:r>
            <a:r>
              <a:rPr lang="en-US" sz="2900" b="1" dirty="0" err="1"/>
              <a:t>uw</a:t>
            </a:r>
            <a:r>
              <a:rPr lang="en-US" sz="2900" b="1" dirty="0"/>
              <a:t> </a:t>
            </a:r>
            <a:r>
              <a:rPr lang="en-US" sz="2900" b="1" dirty="0" err="1"/>
              <a:t>gemeentebestuur</a:t>
            </a:r>
            <a:r>
              <a:rPr lang="en-US" sz="2900" b="1" dirty="0"/>
              <a:t>?</a:t>
            </a:r>
          </a:p>
        </p:txBody>
      </p:sp>
      <p:sp>
        <p:nvSpPr>
          <p:cNvPr id="75" name="Rectangle 74">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79589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19110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35B23DEA-2B44-4494-9371-93A346044932}"/>
              </a:ext>
            </a:extLst>
          </p:cNvPr>
          <p:cNvSpPr>
            <a:spLocks noGrp="1"/>
          </p:cNvSpPr>
          <p:nvPr>
            <p:ph type="title"/>
          </p:nvPr>
        </p:nvSpPr>
        <p:spPr>
          <a:xfrm>
            <a:off x="628650" y="365760"/>
            <a:ext cx="7886700" cy="1325563"/>
          </a:xfrm>
        </p:spPr>
        <p:txBody>
          <a:bodyPr>
            <a:normAutofit/>
          </a:bodyPr>
          <a:lstStyle/>
          <a:p>
            <a:r>
              <a:rPr lang="nl-NL" dirty="0">
                <a:solidFill>
                  <a:srgbClr val="FFFFFF"/>
                </a:solidFill>
              </a:rPr>
              <a:t>Voorbeeld 1</a:t>
            </a:r>
          </a:p>
        </p:txBody>
      </p:sp>
      <p:pic>
        <p:nvPicPr>
          <p:cNvPr id="9" name="Tijdelijke aanduiding voor inhoud 4" descr="Afbeelding met gebouw, buiten, lucht, baksteen&#10;&#10;Automatisch gegenereerde beschrijving">
            <a:extLst>
              <a:ext uri="{FF2B5EF4-FFF2-40B4-BE49-F238E27FC236}">
                <a16:creationId xmlns:a16="http://schemas.microsoft.com/office/drawing/2014/main" xmlns="" id="{CF943B92-1DDF-42F0-B4C2-C46C2F799E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11" r="11750" b="-3"/>
          <a:stretch/>
        </p:blipFill>
        <p:spPr>
          <a:xfrm>
            <a:off x="630936" y="2276857"/>
            <a:ext cx="3761613" cy="3900106"/>
          </a:xfrm>
          <a:prstGeom prst="rect">
            <a:avLst/>
          </a:prstGeom>
        </p:spPr>
      </p:pic>
      <p:sp>
        <p:nvSpPr>
          <p:cNvPr id="8" name="Content Placeholder 7">
            <a:extLst>
              <a:ext uri="{FF2B5EF4-FFF2-40B4-BE49-F238E27FC236}">
                <a16:creationId xmlns:a16="http://schemas.microsoft.com/office/drawing/2014/main" xmlns="" id="{F8B19A71-E4E3-470B-994A-61EB41286DA1}"/>
              </a:ext>
            </a:extLst>
          </p:cNvPr>
          <p:cNvSpPr>
            <a:spLocks noGrp="1"/>
          </p:cNvSpPr>
          <p:nvPr>
            <p:ph idx="1"/>
          </p:nvPr>
        </p:nvSpPr>
        <p:spPr>
          <a:xfrm>
            <a:off x="4751452" y="2276857"/>
            <a:ext cx="3761613" cy="3900106"/>
          </a:xfrm>
        </p:spPr>
        <p:txBody>
          <a:bodyPr anchor="ctr">
            <a:normAutofit/>
          </a:bodyPr>
          <a:lstStyle/>
          <a:p>
            <a:pPr marL="0" indent="0">
              <a:buNone/>
            </a:pPr>
            <a:r>
              <a:rPr lang="nl-NL" sz="4400" dirty="0"/>
              <a:t>Omgaan met eenzaamheid</a:t>
            </a:r>
          </a:p>
          <a:p>
            <a:pPr marL="0" indent="0">
              <a:buNone/>
            </a:pPr>
            <a:endParaRPr lang="en-US" sz="1900" dirty="0"/>
          </a:p>
          <a:p>
            <a:pPr marL="0" indent="0">
              <a:buNone/>
            </a:pPr>
            <a:r>
              <a:rPr lang="en-US" sz="2000" b="1" dirty="0"/>
              <a:t>LaefHoês America</a:t>
            </a:r>
          </a:p>
        </p:txBody>
      </p:sp>
    </p:spTree>
    <p:extLst>
      <p:ext uri="{BB962C8B-B14F-4D97-AF65-F5344CB8AC3E}">
        <p14:creationId xmlns:p14="http://schemas.microsoft.com/office/powerpoint/2010/main" val="4145828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2F7F48D6-59C2-4484-977A-B690AA2F575B}"/>
              </a:ext>
            </a:extLst>
          </p:cNvPr>
          <p:cNvSpPr>
            <a:spLocks noGrp="1"/>
          </p:cNvSpPr>
          <p:nvPr>
            <p:ph type="title"/>
          </p:nvPr>
        </p:nvSpPr>
        <p:spPr>
          <a:xfrm>
            <a:off x="628650" y="585216"/>
            <a:ext cx="7886700" cy="1325563"/>
          </a:xfrm>
        </p:spPr>
        <p:txBody>
          <a:bodyPr>
            <a:normAutofit/>
          </a:bodyPr>
          <a:lstStyle/>
          <a:p>
            <a:r>
              <a:rPr lang="nl-NL" sz="3600" dirty="0">
                <a:solidFill>
                  <a:schemeClr val="bg1"/>
                </a:solidFill>
              </a:rPr>
              <a:t>America (2000 inwoners) bouwde een eigen gezondheidscentrum</a:t>
            </a:r>
          </a:p>
        </p:txBody>
      </p:sp>
      <p:sp>
        <p:nvSpPr>
          <p:cNvPr id="3" name="Tijdelijke aanduiding voor inhoud 2">
            <a:extLst>
              <a:ext uri="{FF2B5EF4-FFF2-40B4-BE49-F238E27FC236}">
                <a16:creationId xmlns:a16="http://schemas.microsoft.com/office/drawing/2014/main" xmlns="" id="{21342B56-8245-4F48-8924-819952BA7CE1}"/>
              </a:ext>
            </a:extLst>
          </p:cNvPr>
          <p:cNvSpPr>
            <a:spLocks noGrp="1"/>
          </p:cNvSpPr>
          <p:nvPr>
            <p:ph idx="1"/>
          </p:nvPr>
        </p:nvSpPr>
        <p:spPr>
          <a:xfrm>
            <a:off x="3520512" y="2516777"/>
            <a:ext cx="4992552" cy="4135161"/>
          </a:xfrm>
        </p:spPr>
        <p:txBody>
          <a:bodyPr anchor="ctr">
            <a:normAutofit/>
          </a:bodyPr>
          <a:lstStyle/>
          <a:p>
            <a:r>
              <a:rPr lang="nl-NL" sz="1800" dirty="0"/>
              <a:t>2011 Dorpsdokter Jan vormt een werkgroep om opvolging te zoeken;</a:t>
            </a:r>
          </a:p>
          <a:p>
            <a:r>
              <a:rPr lang="nl-NL" sz="1800" dirty="0"/>
              <a:t>2013 Dorpsdagboek (217 ideeën) -&gt; 6 werkgroepen (Samen zorgen, Ontmoeten, Mobiliteit, Wonen, Dorpseconomie, Jeugd)</a:t>
            </a:r>
          </a:p>
          <a:p>
            <a:r>
              <a:rPr lang="nl-NL" sz="1800" dirty="0"/>
              <a:t>2017 Opening: 10 medische disciplines + Bibliotheek, Dorpskeuken, Kloostertuin, RepairCafé, Vervoer in America (Wensauto)</a:t>
            </a:r>
          </a:p>
          <a:p>
            <a:r>
              <a:rPr lang="nl-NL" sz="1800" dirty="0"/>
              <a:t>Dorpsondersteuner</a:t>
            </a:r>
          </a:p>
          <a:p>
            <a:r>
              <a:rPr lang="nl-NL" sz="1800" dirty="0"/>
              <a:t>2022: eigen thuiszorgteam (Vitaliteitscoöperatie)</a:t>
            </a:r>
          </a:p>
          <a:p>
            <a:pPr marL="0" indent="0">
              <a:buNone/>
            </a:pPr>
            <a:endParaRPr lang="nl-NL" sz="1800" dirty="0"/>
          </a:p>
          <a:p>
            <a:pPr marL="0" indent="0">
              <a:buNone/>
            </a:pPr>
            <a:r>
              <a:rPr lang="nl-NL" sz="1800" dirty="0"/>
              <a:t>Allemaal onder regie van het Dorp!!</a:t>
            </a:r>
          </a:p>
          <a:p>
            <a:pPr marL="0" indent="0">
              <a:buNone/>
            </a:pPr>
            <a:endParaRPr lang="nl-NL" sz="1800" dirty="0"/>
          </a:p>
        </p:txBody>
      </p:sp>
      <p:pic>
        <p:nvPicPr>
          <p:cNvPr id="5" name="Afbeelding 4" descr="Afbeelding met persoon, buiten, gebouw, person&#10;&#10;Automatisch gegenereerde beschrijving">
            <a:extLst>
              <a:ext uri="{FF2B5EF4-FFF2-40B4-BE49-F238E27FC236}">
                <a16:creationId xmlns:a16="http://schemas.microsoft.com/office/drawing/2014/main" xmlns="" id="{A3BE6F95-CD9E-4BE1-8EBD-124840FFC2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372" y="4217470"/>
            <a:ext cx="1737455" cy="1813106"/>
          </a:xfrm>
          <a:prstGeom prst="rect">
            <a:avLst/>
          </a:prstGeom>
        </p:spPr>
      </p:pic>
      <p:sp>
        <p:nvSpPr>
          <p:cNvPr id="6" name="Pijl: rechts 5">
            <a:extLst>
              <a:ext uri="{FF2B5EF4-FFF2-40B4-BE49-F238E27FC236}">
                <a16:creationId xmlns:a16="http://schemas.microsoft.com/office/drawing/2014/main" xmlns="" id="{3BBB8747-2544-409B-BD26-D18BB6DC6318}"/>
              </a:ext>
            </a:extLst>
          </p:cNvPr>
          <p:cNvSpPr/>
          <p:nvPr/>
        </p:nvSpPr>
        <p:spPr>
          <a:xfrm>
            <a:off x="2795827" y="5048970"/>
            <a:ext cx="724685" cy="2960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xmlns="" id="{E48D60B5-3A0E-4162-9E17-8B9523C00DE6}"/>
              </a:ext>
            </a:extLst>
          </p:cNvPr>
          <p:cNvSpPr/>
          <p:nvPr/>
        </p:nvSpPr>
        <p:spPr>
          <a:xfrm>
            <a:off x="411479" y="2516778"/>
            <a:ext cx="2579059" cy="134319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dirty="0">
                <a:solidFill>
                  <a:schemeClr val="tx1"/>
                </a:solidFill>
              </a:rPr>
              <a:t>Nederland telt ca 1500 zorgcollectieven. Dat aantal groeit snel. Ze zijn verenigt in het  netwerk Nederland Zorgt voor Elkaar. </a:t>
            </a:r>
          </a:p>
        </p:txBody>
      </p:sp>
    </p:spTree>
    <p:extLst>
      <p:ext uri="{BB962C8B-B14F-4D97-AF65-F5344CB8AC3E}">
        <p14:creationId xmlns:p14="http://schemas.microsoft.com/office/powerpoint/2010/main" val="1090258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xmlns="" id="{C83FF9A6-BBE6-4759-880C-04D2DB970487}"/>
              </a:ext>
            </a:extLst>
          </p:cNvPr>
          <p:cNvSpPr/>
          <p:nvPr/>
        </p:nvSpPr>
        <p:spPr>
          <a:xfrm>
            <a:off x="0" y="-1"/>
            <a:ext cx="9144000" cy="15589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xmlns="" id="{35B23DEA-2B44-4494-9371-93A346044932}"/>
              </a:ext>
            </a:extLst>
          </p:cNvPr>
          <p:cNvSpPr>
            <a:spLocks noGrp="1"/>
          </p:cNvSpPr>
          <p:nvPr>
            <p:ph type="title"/>
          </p:nvPr>
        </p:nvSpPr>
        <p:spPr>
          <a:xfrm>
            <a:off x="628650" y="365760"/>
            <a:ext cx="7886700" cy="1325563"/>
          </a:xfrm>
        </p:spPr>
        <p:txBody>
          <a:bodyPr>
            <a:normAutofit/>
          </a:bodyPr>
          <a:lstStyle/>
          <a:p>
            <a:r>
              <a:rPr lang="nl-NL" dirty="0">
                <a:solidFill>
                  <a:schemeClr val="bg1"/>
                </a:solidFill>
              </a:rPr>
              <a:t>Voorbeeld 2</a:t>
            </a:r>
          </a:p>
        </p:txBody>
      </p:sp>
      <p:sp>
        <p:nvSpPr>
          <p:cNvPr id="8" name="Content Placeholder 7">
            <a:extLst>
              <a:ext uri="{FF2B5EF4-FFF2-40B4-BE49-F238E27FC236}">
                <a16:creationId xmlns:a16="http://schemas.microsoft.com/office/drawing/2014/main" xmlns="" id="{F8B19A71-E4E3-470B-994A-61EB41286DA1}"/>
              </a:ext>
            </a:extLst>
          </p:cNvPr>
          <p:cNvSpPr>
            <a:spLocks noGrp="1"/>
          </p:cNvSpPr>
          <p:nvPr>
            <p:ph idx="1"/>
          </p:nvPr>
        </p:nvSpPr>
        <p:spPr>
          <a:xfrm>
            <a:off x="4751452" y="2276857"/>
            <a:ext cx="3761613" cy="3900106"/>
          </a:xfrm>
        </p:spPr>
        <p:txBody>
          <a:bodyPr anchor="ctr">
            <a:normAutofit/>
          </a:bodyPr>
          <a:lstStyle/>
          <a:p>
            <a:pPr marL="0" indent="0">
              <a:buNone/>
            </a:pPr>
            <a:r>
              <a:rPr lang="nl-NL" sz="3200" b="1" dirty="0">
                <a:effectLst/>
                <a:latin typeface="Calibri" panose="020F0502020204030204" pitchFamily="34" charset="0"/>
                <a:ea typeface="Calibri" panose="020F0502020204030204" pitchFamily="34" charset="0"/>
                <a:cs typeface="Calibri" panose="020F0502020204030204" pitchFamily="34" charset="0"/>
              </a:rPr>
              <a:t>Dienstverlening en energie-initiatieven </a:t>
            </a:r>
          </a:p>
          <a:p>
            <a:pPr marL="0" indent="0">
              <a:buNone/>
            </a:pPr>
            <a:endParaRPr lang="nl-NL" sz="1900" dirty="0"/>
          </a:p>
          <a:p>
            <a:pPr marL="0" indent="0">
              <a:buNone/>
            </a:pPr>
            <a:r>
              <a:rPr lang="nl-NL" sz="1900" dirty="0"/>
              <a:t> </a:t>
            </a:r>
          </a:p>
        </p:txBody>
      </p:sp>
      <p:pic>
        <p:nvPicPr>
          <p:cNvPr id="5" name="Afbeelding 4" descr="Afbeelding met tekst, buiten&#10;&#10;Automatisch gegenereerde beschrijving">
            <a:extLst>
              <a:ext uri="{FF2B5EF4-FFF2-40B4-BE49-F238E27FC236}">
                <a16:creationId xmlns:a16="http://schemas.microsoft.com/office/drawing/2014/main" xmlns="" id="{B850C066-1994-4128-ADEB-90470E1F07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784" y="3278161"/>
            <a:ext cx="3925758" cy="2208239"/>
          </a:xfrm>
          <a:prstGeom prst="rect">
            <a:avLst/>
          </a:prstGeom>
        </p:spPr>
      </p:pic>
    </p:spTree>
    <p:extLst>
      <p:ext uri="{BB962C8B-B14F-4D97-AF65-F5344CB8AC3E}">
        <p14:creationId xmlns:p14="http://schemas.microsoft.com/office/powerpoint/2010/main" val="2890255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3D2C7AF-EBF2-44EE-AE9F-35DADECF55A9}"/>
              </a:ext>
            </a:extLst>
          </p:cNvPr>
          <p:cNvSpPr>
            <a:spLocks noGrp="1"/>
          </p:cNvSpPr>
          <p:nvPr>
            <p:ph type="title"/>
          </p:nvPr>
        </p:nvSpPr>
        <p:spPr>
          <a:xfrm>
            <a:off x="482600" y="321734"/>
            <a:ext cx="8178799" cy="1135737"/>
          </a:xfrm>
        </p:spPr>
        <p:txBody>
          <a:bodyPr>
            <a:normAutofit/>
          </a:bodyPr>
          <a:lstStyle/>
          <a:p>
            <a:r>
              <a:rPr lang="nl-NL" sz="4000" b="1" dirty="0"/>
              <a:t>Dienstverlening en Energie</a:t>
            </a:r>
          </a:p>
        </p:txBody>
      </p:sp>
      <p:sp>
        <p:nvSpPr>
          <p:cNvPr id="3" name="Tijdelijke aanduiding voor inhoud 2">
            <a:extLst>
              <a:ext uri="{FF2B5EF4-FFF2-40B4-BE49-F238E27FC236}">
                <a16:creationId xmlns:a16="http://schemas.microsoft.com/office/drawing/2014/main" xmlns="" id="{A836EEB4-4FE5-4701-BA1D-66819A839DA3}"/>
              </a:ext>
            </a:extLst>
          </p:cNvPr>
          <p:cNvSpPr>
            <a:spLocks noGrp="1"/>
          </p:cNvSpPr>
          <p:nvPr>
            <p:ph idx="1"/>
          </p:nvPr>
        </p:nvSpPr>
        <p:spPr>
          <a:xfrm>
            <a:off x="482600" y="1782981"/>
            <a:ext cx="4470947" cy="4393982"/>
          </a:xfrm>
        </p:spPr>
        <p:txBody>
          <a:bodyPr>
            <a:normAutofit/>
          </a:bodyPr>
          <a:lstStyle/>
          <a:p>
            <a:pPr marL="0" indent="0">
              <a:buNone/>
            </a:pPr>
            <a:r>
              <a:rPr lang="nl-NL" sz="2400" b="1" dirty="0"/>
              <a:t>Buurtsuper America</a:t>
            </a:r>
          </a:p>
          <a:p>
            <a:pPr marL="0" indent="0">
              <a:buNone/>
            </a:pPr>
            <a:r>
              <a:rPr lang="nl-NL" sz="1800" dirty="0"/>
              <a:t>Supermarkt Spar stopt, door inspanning van het dorp kwam er nieuwe supermarkt.</a:t>
            </a:r>
          </a:p>
          <a:p>
            <a:pPr marL="0" indent="0">
              <a:buNone/>
            </a:pPr>
            <a:endParaRPr lang="nl-NL" sz="1800" dirty="0"/>
          </a:p>
          <a:p>
            <a:pPr marL="0" indent="0">
              <a:buNone/>
            </a:pPr>
            <a:endParaRPr lang="nl-NL" sz="1800" dirty="0"/>
          </a:p>
          <a:p>
            <a:pPr marL="0" indent="0">
              <a:buNone/>
            </a:pPr>
            <a:r>
              <a:rPr lang="nl-NL" sz="2400" b="1" dirty="0"/>
              <a:t>Energie</a:t>
            </a:r>
            <a:r>
              <a:rPr lang="nl-NL" sz="2400" dirty="0"/>
              <a:t> </a:t>
            </a:r>
          </a:p>
          <a:p>
            <a:pPr marL="0" indent="0">
              <a:buNone/>
            </a:pPr>
            <a:r>
              <a:rPr lang="nl-NL" sz="1800" dirty="0"/>
              <a:t>Dorpscoöperatie </a:t>
            </a:r>
            <a:r>
              <a:rPr lang="nl-NL" sz="1800" dirty="0" err="1"/>
              <a:t>Steingood</a:t>
            </a:r>
            <a:r>
              <a:rPr lang="nl-NL" sz="1800" dirty="0"/>
              <a:t> Beringe legt samen met energiebedrijf Pure Energie  Zonnepark De </a:t>
            </a:r>
            <a:r>
              <a:rPr lang="nl-NL" sz="1800" dirty="0" err="1"/>
              <a:t>Schorf</a:t>
            </a:r>
            <a:r>
              <a:rPr lang="nl-NL" sz="1800" dirty="0"/>
              <a:t> (28 hectare) aan (elk 50%). </a:t>
            </a:r>
          </a:p>
          <a:p>
            <a:pPr marL="0" indent="0">
              <a:buNone/>
            </a:pPr>
            <a:r>
              <a:rPr lang="nl-NL" sz="1800" dirty="0"/>
              <a:t>Jaarlijkse bijdrage aan een Omgevingsfonds (18.500 euro).</a:t>
            </a:r>
          </a:p>
        </p:txBody>
      </p:sp>
      <p:pic>
        <p:nvPicPr>
          <p:cNvPr id="12" name="Tijdelijke aanduiding voor inhoud 3">
            <a:extLst>
              <a:ext uri="{FF2B5EF4-FFF2-40B4-BE49-F238E27FC236}">
                <a16:creationId xmlns:a16="http://schemas.microsoft.com/office/drawing/2014/main" xmlns="" id="{A1A6CF7C-127D-4A0B-8EE0-03CF4889920C}"/>
              </a:ext>
            </a:extLst>
          </p:cNvPr>
          <p:cNvPicPr>
            <a:picLocks noChangeAspect="1"/>
          </p:cNvPicPr>
          <p:nvPr/>
        </p:nvPicPr>
        <p:blipFill>
          <a:blip r:embed="rId2"/>
          <a:stretch>
            <a:fillRect/>
          </a:stretch>
        </p:blipFill>
        <p:spPr>
          <a:xfrm>
            <a:off x="5603775" y="3116533"/>
            <a:ext cx="3364922" cy="2236709"/>
          </a:xfrm>
          <a:prstGeom prst="rect">
            <a:avLst/>
          </a:prstGeom>
        </p:spPr>
      </p:pic>
      <p:pic>
        <p:nvPicPr>
          <p:cNvPr id="1026" name="Picture 2" descr="Stockfoto zuid west opstelling Wildlands v2">
            <a:extLst>
              <a:ext uri="{FF2B5EF4-FFF2-40B4-BE49-F238E27FC236}">
                <a16:creationId xmlns:a16="http://schemas.microsoft.com/office/drawing/2014/main" xmlns="" id="{260C6258-0D04-421D-B8A5-D214D5B69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776" y="5251555"/>
            <a:ext cx="3364922" cy="1455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195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19110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35B23DEA-2B44-4494-9371-93A346044932}"/>
              </a:ext>
            </a:extLst>
          </p:cNvPr>
          <p:cNvSpPr>
            <a:spLocks noGrp="1"/>
          </p:cNvSpPr>
          <p:nvPr>
            <p:ph type="title"/>
          </p:nvPr>
        </p:nvSpPr>
        <p:spPr>
          <a:xfrm>
            <a:off x="628650" y="365760"/>
            <a:ext cx="7886700" cy="1325563"/>
          </a:xfrm>
        </p:spPr>
        <p:txBody>
          <a:bodyPr>
            <a:normAutofit/>
          </a:bodyPr>
          <a:lstStyle/>
          <a:p>
            <a:r>
              <a:rPr lang="nl-NL" dirty="0">
                <a:solidFill>
                  <a:srgbClr val="FFFFFF"/>
                </a:solidFill>
              </a:rPr>
              <a:t>Voorbeeld 3</a:t>
            </a:r>
          </a:p>
        </p:txBody>
      </p:sp>
      <p:sp>
        <p:nvSpPr>
          <p:cNvPr id="8" name="Content Placeholder 7">
            <a:extLst>
              <a:ext uri="{FF2B5EF4-FFF2-40B4-BE49-F238E27FC236}">
                <a16:creationId xmlns:a16="http://schemas.microsoft.com/office/drawing/2014/main" xmlns="" id="{F8B19A71-E4E3-470B-994A-61EB41286DA1}"/>
              </a:ext>
            </a:extLst>
          </p:cNvPr>
          <p:cNvSpPr>
            <a:spLocks noGrp="1"/>
          </p:cNvSpPr>
          <p:nvPr>
            <p:ph idx="1"/>
          </p:nvPr>
        </p:nvSpPr>
        <p:spPr>
          <a:xfrm>
            <a:off x="4751452" y="2276857"/>
            <a:ext cx="3761613" cy="3900106"/>
          </a:xfrm>
        </p:spPr>
        <p:txBody>
          <a:bodyPr anchor="ctr">
            <a:normAutofit/>
          </a:bodyPr>
          <a:lstStyle/>
          <a:p>
            <a:pPr marL="0" indent="0">
              <a:buNone/>
            </a:pPr>
            <a:r>
              <a:rPr lang="nl-NL" sz="3200" b="1" dirty="0">
                <a:effectLst/>
                <a:latin typeface="Calibri" panose="020F0502020204030204" pitchFamily="34" charset="0"/>
                <a:ea typeface="Calibri" panose="020F0502020204030204" pitchFamily="34" charset="0"/>
                <a:cs typeface="Calibri" panose="020F0502020204030204" pitchFamily="34" charset="0"/>
              </a:rPr>
              <a:t>Basisbereikbaarheid en openbaar vervoer op maat</a:t>
            </a:r>
          </a:p>
          <a:p>
            <a:pPr marL="0" indent="0">
              <a:buNone/>
            </a:pPr>
            <a:endParaRPr lang="nl-NL" sz="1900" dirty="0"/>
          </a:p>
          <a:p>
            <a:pPr marL="0" indent="0">
              <a:buNone/>
            </a:pPr>
            <a:r>
              <a:rPr lang="nl-NL" sz="1900" dirty="0"/>
              <a:t>Openbaar Vervoer (Provincie)</a:t>
            </a:r>
          </a:p>
          <a:p>
            <a:pPr marL="0" indent="0">
              <a:buNone/>
            </a:pPr>
            <a:r>
              <a:rPr lang="nl-NL" sz="1900" dirty="0"/>
              <a:t>Doelgroepenvervoer (Gemeenten)</a:t>
            </a:r>
          </a:p>
        </p:txBody>
      </p:sp>
      <p:pic>
        <p:nvPicPr>
          <p:cNvPr id="1030" name="Picture 6" descr="Vervoer">
            <a:extLst>
              <a:ext uri="{FF2B5EF4-FFF2-40B4-BE49-F238E27FC236}">
                <a16:creationId xmlns:a16="http://schemas.microsoft.com/office/drawing/2014/main" xmlns="" id="{4760E813-9EC1-47DB-88A4-F7BE8F3A5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46" y="2921642"/>
            <a:ext cx="3915803" cy="261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170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xmlns="" id="{33D2C7AF-EBF2-44EE-AE9F-35DADECF55A9}"/>
              </a:ext>
            </a:extLst>
          </p:cNvPr>
          <p:cNvSpPr>
            <a:spLocks noGrp="1"/>
          </p:cNvSpPr>
          <p:nvPr>
            <p:ph type="title"/>
          </p:nvPr>
        </p:nvSpPr>
        <p:spPr>
          <a:xfrm>
            <a:off x="482600" y="321734"/>
            <a:ext cx="8178799" cy="1135737"/>
          </a:xfrm>
        </p:spPr>
        <p:txBody>
          <a:bodyPr>
            <a:normAutofit/>
          </a:bodyPr>
          <a:lstStyle/>
          <a:p>
            <a:r>
              <a:rPr lang="nl-NL" sz="4000" b="1" dirty="0"/>
              <a:t>De Wensbus</a:t>
            </a:r>
          </a:p>
        </p:txBody>
      </p:sp>
      <p:sp>
        <p:nvSpPr>
          <p:cNvPr id="3" name="Tijdelijke aanduiding voor inhoud 2">
            <a:extLst>
              <a:ext uri="{FF2B5EF4-FFF2-40B4-BE49-F238E27FC236}">
                <a16:creationId xmlns:a16="http://schemas.microsoft.com/office/drawing/2014/main" xmlns="" id="{A836EEB4-4FE5-4701-BA1D-66819A839DA3}"/>
              </a:ext>
            </a:extLst>
          </p:cNvPr>
          <p:cNvSpPr>
            <a:spLocks noGrp="1"/>
          </p:cNvSpPr>
          <p:nvPr>
            <p:ph idx="1"/>
          </p:nvPr>
        </p:nvSpPr>
        <p:spPr>
          <a:xfrm>
            <a:off x="482600" y="1782981"/>
            <a:ext cx="4470947" cy="4393982"/>
          </a:xfrm>
        </p:spPr>
        <p:txBody>
          <a:bodyPr>
            <a:normAutofit lnSpcReduction="10000"/>
          </a:bodyPr>
          <a:lstStyle/>
          <a:p>
            <a:pPr>
              <a:spcBef>
                <a:spcPts val="0"/>
              </a:spcBef>
            </a:pPr>
            <a:r>
              <a:rPr lang="nl-NL" sz="1800" dirty="0"/>
              <a:t>2014 Herinrichting Openbaar Vervoer </a:t>
            </a:r>
            <a:r>
              <a:rPr lang="nl-NL" sz="1800" dirty="0">
                <a:sym typeface="Wingdings" panose="05000000000000000000" pitchFamily="2" charset="2"/>
              </a:rPr>
              <a:t></a:t>
            </a:r>
            <a:r>
              <a:rPr lang="nl-NL" sz="1800" dirty="0"/>
              <a:t>Start Wensbus. Doel: kleine kernen in Limburg bereikbaar houden waar onrendabel openbaar vervoer verdwijnt.</a:t>
            </a:r>
          </a:p>
          <a:p>
            <a:pPr>
              <a:spcBef>
                <a:spcPts val="0"/>
              </a:spcBef>
            </a:pPr>
            <a:endParaRPr lang="nl-NL" sz="1800" dirty="0"/>
          </a:p>
          <a:p>
            <a:pPr>
              <a:spcBef>
                <a:spcPts val="0"/>
              </a:spcBef>
            </a:pPr>
            <a:r>
              <a:rPr lang="nl-NL" sz="1800" dirty="0"/>
              <a:t>Nu 21 </a:t>
            </a:r>
            <a:r>
              <a:rPr lang="nl-NL" sz="1800" dirty="0" err="1"/>
              <a:t>wensbus</a:t>
            </a:r>
            <a:r>
              <a:rPr lang="nl-NL" sz="1800" dirty="0"/>
              <a:t>-organisaties die met provinciale subsidie zelfstandig hun organisatie draaien en dorpsgenoten van A naar B vervoeren tegen een kleine vergoeding.</a:t>
            </a:r>
          </a:p>
          <a:p>
            <a:pPr>
              <a:spcBef>
                <a:spcPts val="0"/>
              </a:spcBef>
            </a:pPr>
            <a:endParaRPr lang="nl-NL" sz="1800" dirty="0"/>
          </a:p>
          <a:p>
            <a:pPr>
              <a:spcBef>
                <a:spcPts val="0"/>
              </a:spcBef>
            </a:pPr>
            <a:endParaRPr lang="nl-NL" sz="1800" dirty="0"/>
          </a:p>
          <a:p>
            <a:pPr>
              <a:spcBef>
                <a:spcPts val="0"/>
              </a:spcBef>
            </a:pPr>
            <a:endParaRPr lang="nl-NL" sz="1800" dirty="0"/>
          </a:p>
          <a:p>
            <a:pPr>
              <a:spcBef>
                <a:spcPts val="0"/>
              </a:spcBef>
            </a:pPr>
            <a:r>
              <a:rPr lang="nl-NL" sz="1800" dirty="0"/>
              <a:t>Andere vervoersinitiatieven die worden uitgevoerd door vrijwilligers: </a:t>
            </a:r>
          </a:p>
          <a:p>
            <a:pPr lvl="1">
              <a:spcBef>
                <a:spcPts val="0"/>
              </a:spcBef>
            </a:pPr>
            <a:r>
              <a:rPr lang="nl-NL" sz="1800" dirty="0"/>
              <a:t>ANWB Automaatje: </a:t>
            </a:r>
          </a:p>
          <a:p>
            <a:pPr lvl="1">
              <a:spcBef>
                <a:spcPts val="0"/>
              </a:spcBef>
            </a:pPr>
            <a:r>
              <a:rPr lang="nl-NL" sz="1800" dirty="0"/>
              <a:t>de Boodschappen-</a:t>
            </a:r>
            <a:r>
              <a:rPr lang="nl-NL" sz="1800" dirty="0" err="1"/>
              <a:t>PlusBus</a:t>
            </a:r>
            <a:r>
              <a:rPr lang="nl-NL" sz="1800" dirty="0"/>
              <a:t> van het Nationaal Ouderenfonds.  </a:t>
            </a:r>
          </a:p>
        </p:txBody>
      </p:sp>
      <p:grpSp>
        <p:nvGrpSpPr>
          <p:cNvPr id="73" name="Group 72">
            <a:extLst>
              <a:ext uri="{FF2B5EF4-FFF2-40B4-BE49-F238E27FC236}">
                <a16:creationId xmlns:a16="http://schemas.microsoft.com/office/drawing/2014/main" xmlns=""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4601497"/>
            <a:ext cx="760545" cy="2017580"/>
            <a:chOff x="0" y="4601497"/>
            <a:chExt cx="1014060" cy="2017580"/>
          </a:xfrm>
        </p:grpSpPr>
        <p:sp>
          <p:nvSpPr>
            <p:cNvPr id="74" name="Isosceles Triangle 73">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WENSBUS GEMEENTE BEESEL VERVOER IN BEESEL, REUVER EN OFFENBEEK">
            <a:extLst>
              <a:ext uri="{FF2B5EF4-FFF2-40B4-BE49-F238E27FC236}">
                <a16:creationId xmlns:a16="http://schemas.microsoft.com/office/drawing/2014/main" xmlns="" id="{D0176BBE-5A07-4DC7-BC88-61B0A7C1994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94073" y="2267388"/>
            <a:ext cx="3567326" cy="2580906"/>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xmlns=""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414467" y="1"/>
            <a:ext cx="729532" cy="1935307"/>
            <a:chOff x="10918968" y="713127"/>
            <a:chExt cx="1273032" cy="2532832"/>
          </a:xfrm>
        </p:grpSpPr>
        <p:sp>
          <p:nvSpPr>
            <p:cNvPr id="78" name="Rectangle 77">
              <a:extLst>
                <a:ext uri="{FF2B5EF4-FFF2-40B4-BE49-F238E27FC236}">
                  <a16:creationId xmlns:a16="http://schemas.microsoft.com/office/drawing/2014/main" xmlns=""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xmlns=""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74289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xmlns=""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19110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35B23DEA-2B44-4494-9371-93A346044932}"/>
              </a:ext>
            </a:extLst>
          </p:cNvPr>
          <p:cNvSpPr>
            <a:spLocks noGrp="1"/>
          </p:cNvSpPr>
          <p:nvPr>
            <p:ph type="title"/>
          </p:nvPr>
        </p:nvSpPr>
        <p:spPr>
          <a:xfrm>
            <a:off x="628650" y="365760"/>
            <a:ext cx="7886700" cy="1325563"/>
          </a:xfrm>
        </p:spPr>
        <p:txBody>
          <a:bodyPr>
            <a:normAutofit/>
          </a:bodyPr>
          <a:lstStyle/>
          <a:p>
            <a:r>
              <a:rPr lang="nl-NL" dirty="0">
                <a:solidFill>
                  <a:srgbClr val="FFFFFF"/>
                </a:solidFill>
              </a:rPr>
              <a:t>Voorbeeld 4</a:t>
            </a:r>
          </a:p>
        </p:txBody>
      </p:sp>
      <p:pic>
        <p:nvPicPr>
          <p:cNvPr id="4098" name="Picture 2" descr="Doe mee aan de discussiebijeenkomsten &amp;#39;Meijel in 2023&amp;#39; - Meijel24">
            <a:extLst>
              <a:ext uri="{FF2B5EF4-FFF2-40B4-BE49-F238E27FC236}">
                <a16:creationId xmlns:a16="http://schemas.microsoft.com/office/drawing/2014/main" xmlns="" id="{49B77039-C6AF-4744-AE82-462D5CB9FD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78" r="11541" b="-1"/>
          <a:stretch/>
        </p:blipFill>
        <p:spPr bwMode="auto">
          <a:xfrm>
            <a:off x="630936" y="2276857"/>
            <a:ext cx="3761613" cy="390010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xmlns="" id="{F8B19A71-E4E3-470B-994A-61EB41286DA1}"/>
              </a:ext>
            </a:extLst>
          </p:cNvPr>
          <p:cNvSpPr>
            <a:spLocks noGrp="1"/>
          </p:cNvSpPr>
          <p:nvPr>
            <p:ph idx="1"/>
          </p:nvPr>
        </p:nvSpPr>
        <p:spPr>
          <a:xfrm>
            <a:off x="4751452" y="2276857"/>
            <a:ext cx="3761613" cy="3900106"/>
          </a:xfrm>
        </p:spPr>
        <p:txBody>
          <a:bodyPr anchor="ctr">
            <a:normAutofit/>
          </a:bodyPr>
          <a:lstStyle/>
          <a:p>
            <a:pPr marL="0" indent="0">
              <a:buNone/>
            </a:pPr>
            <a:r>
              <a:rPr lang="nl-NL" b="1" dirty="0">
                <a:effectLst/>
                <a:latin typeface="Calibri" panose="020F0502020204030204" pitchFamily="34" charset="0"/>
                <a:ea typeface="Calibri" panose="020F0502020204030204" pitchFamily="34" charset="0"/>
                <a:cs typeface="Calibri" panose="020F0502020204030204" pitchFamily="34" charset="0"/>
              </a:rPr>
              <a:t>Kwaliteitsvol inrichten van de publieke ruimte </a:t>
            </a:r>
          </a:p>
          <a:p>
            <a:pPr marL="0" indent="0">
              <a:buNone/>
            </a:pPr>
            <a:endParaRPr lang="nl-NL" sz="19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l-NL" sz="1900" b="1"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1900" b="1" dirty="0">
                <a:latin typeface="Calibri" panose="020F0502020204030204" pitchFamily="34" charset="0"/>
                <a:ea typeface="Calibri" panose="020F0502020204030204" pitchFamily="34" charset="0"/>
                <a:cs typeface="Calibri" panose="020F0502020204030204" pitchFamily="34" charset="0"/>
              </a:rPr>
              <a:t>Meijel (4500 inwoners)</a:t>
            </a:r>
            <a:endParaRPr lang="nl-NL" sz="1900" b="1"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l-NL" sz="1900" dirty="0"/>
          </a:p>
          <a:p>
            <a:pPr marL="0" indent="0">
              <a:buNone/>
            </a:pPr>
            <a:r>
              <a:rPr lang="nl-NL" sz="1900" dirty="0"/>
              <a:t> </a:t>
            </a:r>
          </a:p>
        </p:txBody>
      </p:sp>
    </p:spTree>
    <p:extLst>
      <p:ext uri="{BB962C8B-B14F-4D97-AF65-F5344CB8AC3E}">
        <p14:creationId xmlns:p14="http://schemas.microsoft.com/office/powerpoint/2010/main" val="841501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descr="Afbeelding met tekst, lucht, buiten, straat&#10;&#10;Automatisch gegenereerde beschrijving">
            <a:extLst>
              <a:ext uri="{FF2B5EF4-FFF2-40B4-BE49-F238E27FC236}">
                <a16:creationId xmlns:a16="http://schemas.microsoft.com/office/drawing/2014/main" xmlns="" id="{790FCF86-0CA1-47CD-8819-35628CCA65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820"/>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5128" name="Content Placeholder 5127">
            <a:extLst>
              <a:ext uri="{FF2B5EF4-FFF2-40B4-BE49-F238E27FC236}">
                <a16:creationId xmlns:a16="http://schemas.microsoft.com/office/drawing/2014/main" xmlns="" id="{9260F849-84B4-4285-A5AF-E0726BF492BA}"/>
              </a:ext>
            </a:extLst>
          </p:cNvPr>
          <p:cNvSpPr>
            <a:spLocks noGrp="1"/>
          </p:cNvSpPr>
          <p:nvPr>
            <p:ph idx="1"/>
          </p:nvPr>
        </p:nvSpPr>
        <p:spPr>
          <a:xfrm>
            <a:off x="328411" y="3752850"/>
            <a:ext cx="8453635" cy="2770299"/>
          </a:xfrm>
        </p:spPr>
        <p:txBody>
          <a:bodyPr anchor="ctr">
            <a:normAutofit/>
          </a:bodyPr>
          <a:lstStyle/>
          <a:p>
            <a:r>
              <a:rPr lang="nl-NL" sz="1600" dirty="0"/>
              <a:t>2013: Dorpsoverleg neemt initiatief om dorpskern op te knappen in nauwe samenwerking met gemeente.</a:t>
            </a:r>
          </a:p>
          <a:p>
            <a:r>
              <a:rPr lang="nl-NL" sz="1600" dirty="0"/>
              <a:t>Het dorp ontwerpt zelf, verzamelt extra financiën en steekt de handen uit de mouwen. </a:t>
            </a:r>
          </a:p>
          <a:p>
            <a:r>
              <a:rPr lang="nl-NL" sz="1600" dirty="0"/>
              <a:t>Spanningen tussen de (publieke) verantwoordelijkheid van de gemeente en de zeggenschap van het dorp.</a:t>
            </a:r>
          </a:p>
          <a:p>
            <a:r>
              <a:rPr lang="nl-NL" sz="1600" dirty="0"/>
              <a:t>2016 Feestelijke Opening.</a:t>
            </a:r>
            <a:endParaRPr lang="en-US" sz="1600" dirty="0"/>
          </a:p>
          <a:p>
            <a:r>
              <a:rPr lang="nl-NL" sz="1600" dirty="0"/>
              <a:t>Resultaat: een karakteristieke kern met de Peel als centraal thema. Dorpstrots!!</a:t>
            </a:r>
          </a:p>
        </p:txBody>
      </p:sp>
      <p:sp>
        <p:nvSpPr>
          <p:cNvPr id="5" name="Titel 4">
            <a:extLst>
              <a:ext uri="{FF2B5EF4-FFF2-40B4-BE49-F238E27FC236}">
                <a16:creationId xmlns:a16="http://schemas.microsoft.com/office/drawing/2014/main" xmlns="" id="{69694007-E761-4128-90B2-F8C8FFAFBC50}"/>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2142140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xmlns="" id="{D0A4614B-1FED-4B30-B246-5FEE96ED139E}"/>
              </a:ext>
            </a:extLst>
          </p:cNvPr>
          <p:cNvSpPr>
            <a:spLocks noGrp="1"/>
          </p:cNvSpPr>
          <p:nvPr>
            <p:ph type="title"/>
          </p:nvPr>
        </p:nvSpPr>
        <p:spPr>
          <a:xfrm>
            <a:off x="482600" y="321734"/>
            <a:ext cx="8178799" cy="1135737"/>
          </a:xfrm>
        </p:spPr>
        <p:txBody>
          <a:bodyPr>
            <a:normAutofit/>
          </a:bodyPr>
          <a:lstStyle/>
          <a:p>
            <a:r>
              <a:rPr lang="nl-NL" sz="3600" b="1" dirty="0"/>
              <a:t>Waar gaan we het over hebben?</a:t>
            </a:r>
          </a:p>
        </p:txBody>
      </p:sp>
      <p:sp>
        <p:nvSpPr>
          <p:cNvPr id="3" name="Tijdelijke aanduiding voor inhoud 2">
            <a:extLst>
              <a:ext uri="{FF2B5EF4-FFF2-40B4-BE49-F238E27FC236}">
                <a16:creationId xmlns:a16="http://schemas.microsoft.com/office/drawing/2014/main" xmlns="" id="{EFF54FA6-EEAA-4A38-A4BF-CC47B62F785C}"/>
              </a:ext>
            </a:extLst>
          </p:cNvPr>
          <p:cNvSpPr>
            <a:spLocks noGrp="1"/>
          </p:cNvSpPr>
          <p:nvPr>
            <p:ph idx="1"/>
          </p:nvPr>
        </p:nvSpPr>
        <p:spPr>
          <a:xfrm>
            <a:off x="482600" y="1782981"/>
            <a:ext cx="4205309" cy="4393982"/>
          </a:xfrm>
        </p:spPr>
        <p:txBody>
          <a:bodyPr>
            <a:normAutofit/>
          </a:bodyPr>
          <a:lstStyle/>
          <a:p>
            <a:pPr marL="514350" indent="-514350">
              <a:buFont typeface="+mj-lt"/>
              <a:buAutoNum type="arabicPeriod"/>
            </a:pPr>
            <a:endParaRPr lang="de-DE" sz="1700" dirty="0"/>
          </a:p>
          <a:p>
            <a:pPr marL="514350" indent="-514350">
              <a:buFont typeface="+mj-lt"/>
              <a:buAutoNum type="arabicPeriod"/>
            </a:pPr>
            <a:r>
              <a:rPr lang="nl-NL" sz="2400" b="1" dirty="0"/>
              <a:t>Kennismaking (LVKK en VKKL)</a:t>
            </a:r>
          </a:p>
          <a:p>
            <a:pPr marL="514350" indent="-514350">
              <a:buFont typeface="+mj-lt"/>
              <a:buAutoNum type="arabicPeriod"/>
            </a:pPr>
            <a:r>
              <a:rPr lang="nl-NL" sz="2400" b="1" dirty="0"/>
              <a:t>Van verzorgingsstaat naar participatie samenleving</a:t>
            </a:r>
          </a:p>
          <a:p>
            <a:pPr marL="514350" indent="-514350">
              <a:buFont typeface="+mj-lt"/>
              <a:buAutoNum type="arabicPeriod"/>
            </a:pPr>
            <a:r>
              <a:rPr lang="nl-NL" sz="2400" b="1" dirty="0"/>
              <a:t>Enkele voorbeelden uit Nederland</a:t>
            </a:r>
          </a:p>
        </p:txBody>
      </p:sp>
      <p:grpSp>
        <p:nvGrpSpPr>
          <p:cNvPr id="12" name="Group 11">
            <a:extLst>
              <a:ext uri="{FF2B5EF4-FFF2-40B4-BE49-F238E27FC236}">
                <a16:creationId xmlns:a16="http://schemas.microsoft.com/office/drawing/2014/main" xmlns=""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4601497"/>
            <a:ext cx="760545" cy="2017580"/>
            <a:chOff x="0" y="4601497"/>
            <a:chExt cx="1014060" cy="2017580"/>
          </a:xfrm>
        </p:grpSpPr>
        <p:sp>
          <p:nvSpPr>
            <p:cNvPr id="13" name="Isosceles Triangle 12">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Afbeelding 4" descr="Afbeelding met buiten, boom, zoogdier, persoon&#10;&#10;Automatisch gegenereerde beschrijving">
            <a:extLst>
              <a:ext uri="{FF2B5EF4-FFF2-40B4-BE49-F238E27FC236}">
                <a16:creationId xmlns:a16="http://schemas.microsoft.com/office/drawing/2014/main" xmlns="" id="{D50E19F6-5EAD-4039-A95E-575F1A6060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089" y="2082436"/>
            <a:ext cx="3861310" cy="2577424"/>
          </a:xfrm>
          <a:prstGeom prst="rect">
            <a:avLst/>
          </a:prstGeom>
        </p:spPr>
      </p:pic>
      <p:grpSp>
        <p:nvGrpSpPr>
          <p:cNvPr id="16" name="Group 15">
            <a:extLst>
              <a:ext uri="{FF2B5EF4-FFF2-40B4-BE49-F238E27FC236}">
                <a16:creationId xmlns:a16="http://schemas.microsoft.com/office/drawing/2014/main" xmlns=""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414467" y="1"/>
            <a:ext cx="729532" cy="1935307"/>
            <a:chOff x="10918968" y="713127"/>
            <a:chExt cx="1273032" cy="2532832"/>
          </a:xfrm>
        </p:grpSpPr>
        <p:sp>
          <p:nvSpPr>
            <p:cNvPr id="7" name="Rectangle 16">
              <a:extLst>
                <a:ext uri="{FF2B5EF4-FFF2-40B4-BE49-F238E27FC236}">
                  <a16:creationId xmlns:a16="http://schemas.microsoft.com/office/drawing/2014/main" xmlns=""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17">
              <a:extLst>
                <a:ext uri="{FF2B5EF4-FFF2-40B4-BE49-F238E27FC236}">
                  <a16:creationId xmlns:a16="http://schemas.microsoft.com/office/drawing/2014/main" xmlns=""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hthoek 5">
            <a:extLst>
              <a:ext uri="{FF2B5EF4-FFF2-40B4-BE49-F238E27FC236}">
                <a16:creationId xmlns:a16="http://schemas.microsoft.com/office/drawing/2014/main" xmlns="" id="{EC2451F8-E116-4DB5-B9F4-12107A3548CD}"/>
              </a:ext>
            </a:extLst>
          </p:cNvPr>
          <p:cNvSpPr/>
          <p:nvPr/>
        </p:nvSpPr>
        <p:spPr>
          <a:xfrm>
            <a:off x="4800087" y="4887532"/>
            <a:ext cx="3861311" cy="16484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tx1"/>
                </a:solidFill>
              </a:rPr>
              <a:t>Socioloog, 71 Jaar, Strateeg Provincie Limburg (tot 2015), oud-voorzitter VKK Limburg, Adviseur LVKK, Bestuurslid ERCA, Voorzitter Nederland Zorgt Voor Elkaar, adviseur democratische vernieuwing.</a:t>
            </a:r>
          </a:p>
        </p:txBody>
      </p:sp>
      <p:sp>
        <p:nvSpPr>
          <p:cNvPr id="4" name="Rechthoek 3">
            <a:extLst>
              <a:ext uri="{FF2B5EF4-FFF2-40B4-BE49-F238E27FC236}">
                <a16:creationId xmlns:a16="http://schemas.microsoft.com/office/drawing/2014/main" xmlns="" id="{20429D4A-B763-4C7C-AADC-07EB773F6404}"/>
              </a:ext>
            </a:extLst>
          </p:cNvPr>
          <p:cNvSpPr/>
          <p:nvPr/>
        </p:nvSpPr>
        <p:spPr>
          <a:xfrm>
            <a:off x="1017431" y="5316967"/>
            <a:ext cx="3103808" cy="1038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Disclaimer: </a:t>
            </a:r>
          </a:p>
          <a:p>
            <a:pPr algn="ctr"/>
            <a:r>
              <a:rPr lang="nl-NL" dirty="0" err="1"/>
              <a:t>don’t</a:t>
            </a:r>
            <a:r>
              <a:rPr lang="nl-NL" dirty="0"/>
              <a:t> </a:t>
            </a:r>
            <a:r>
              <a:rPr lang="nl-NL" dirty="0" err="1"/>
              <a:t>try</a:t>
            </a:r>
            <a:r>
              <a:rPr lang="nl-NL" dirty="0"/>
              <a:t> </a:t>
            </a:r>
            <a:r>
              <a:rPr lang="nl-NL" dirty="0" err="1"/>
              <a:t>this</a:t>
            </a:r>
            <a:r>
              <a:rPr lang="nl-NL" dirty="0"/>
              <a:t> at home</a:t>
            </a:r>
          </a:p>
        </p:txBody>
      </p:sp>
    </p:spTree>
    <p:extLst>
      <p:ext uri="{BB962C8B-B14F-4D97-AF65-F5344CB8AC3E}">
        <p14:creationId xmlns:p14="http://schemas.microsoft.com/office/powerpoint/2010/main" val="1152212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16">
            <a:extLst>
              <a:ext uri="{FF2B5EF4-FFF2-40B4-BE49-F238E27FC236}">
                <a16:creationId xmlns:a16="http://schemas.microsoft.com/office/drawing/2014/main" xmlns="" id="{61293230-B0F6-45B1-96D1-13D18E2429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18">
            <a:extLst>
              <a:ext uri="{FF2B5EF4-FFF2-40B4-BE49-F238E27FC236}">
                <a16:creationId xmlns:a16="http://schemas.microsoft.com/office/drawing/2014/main" xmlns="" id="{0A1E0707-4985-454B-ACE0-4855BB5587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24007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xmlns="" id="{6D15F331-2004-4A11-8FEA-2AD3C139BCBB}"/>
              </a:ext>
            </a:extLst>
          </p:cNvPr>
          <p:cNvSpPr>
            <a:spLocks noGrp="1"/>
          </p:cNvSpPr>
          <p:nvPr>
            <p:ph type="title"/>
          </p:nvPr>
        </p:nvSpPr>
        <p:spPr>
          <a:xfrm>
            <a:off x="550070" y="609599"/>
            <a:ext cx="2764630" cy="1322888"/>
          </a:xfrm>
        </p:spPr>
        <p:txBody>
          <a:bodyPr>
            <a:normAutofit/>
          </a:bodyPr>
          <a:lstStyle/>
          <a:p>
            <a:r>
              <a:rPr lang="nl-NL"/>
              <a:t>Tot Slot</a:t>
            </a:r>
          </a:p>
        </p:txBody>
      </p:sp>
      <p:sp>
        <p:nvSpPr>
          <p:cNvPr id="3" name="Tijdelijke aanduiding voor inhoud 2">
            <a:extLst>
              <a:ext uri="{FF2B5EF4-FFF2-40B4-BE49-F238E27FC236}">
                <a16:creationId xmlns:a16="http://schemas.microsoft.com/office/drawing/2014/main" xmlns="" id="{B7AF23DF-A90D-4EE5-967C-CBD0D9D53B80}"/>
              </a:ext>
            </a:extLst>
          </p:cNvPr>
          <p:cNvSpPr>
            <a:spLocks noGrp="1"/>
          </p:cNvSpPr>
          <p:nvPr>
            <p:ph idx="1"/>
          </p:nvPr>
        </p:nvSpPr>
        <p:spPr>
          <a:xfrm>
            <a:off x="550070" y="1828801"/>
            <a:ext cx="2764630" cy="4338638"/>
          </a:xfrm>
        </p:spPr>
        <p:txBody>
          <a:bodyPr>
            <a:normAutofit/>
          </a:bodyPr>
          <a:lstStyle/>
          <a:p>
            <a:pPr marL="0" indent="0">
              <a:buNone/>
            </a:pPr>
            <a:r>
              <a:rPr lang="nl-NL" sz="2000" dirty="0"/>
              <a:t>Naast verschillen zijn er veel overeenkomsten in de ontwikkeling van bewonerscollectieven in Vlaanderen en in Nederland.</a:t>
            </a:r>
          </a:p>
          <a:p>
            <a:pPr marL="0" indent="0">
              <a:buNone/>
            </a:pPr>
            <a:endParaRPr lang="nl-NL" sz="2000" dirty="0"/>
          </a:p>
          <a:p>
            <a:pPr marL="0" indent="0">
              <a:buNone/>
            </a:pPr>
            <a:r>
              <a:rPr lang="nl-NL" sz="2000" dirty="0"/>
              <a:t>Uitwisseling van kennis en ervaringen helpt.</a:t>
            </a:r>
          </a:p>
          <a:p>
            <a:endParaRPr lang="nl-NL" sz="2000" dirty="0"/>
          </a:p>
          <a:p>
            <a:pPr marL="0" indent="0">
              <a:buNone/>
            </a:pPr>
            <a:r>
              <a:rPr lang="nl-NL" sz="2000" dirty="0"/>
              <a:t>Dat kan ook op Europees niveau: European </a:t>
            </a:r>
            <a:r>
              <a:rPr lang="nl-NL" sz="2000" dirty="0" err="1"/>
              <a:t>Rural</a:t>
            </a:r>
            <a:r>
              <a:rPr lang="nl-NL" sz="2000" dirty="0"/>
              <a:t> Community Alliance (10)</a:t>
            </a:r>
          </a:p>
        </p:txBody>
      </p:sp>
      <p:pic>
        <p:nvPicPr>
          <p:cNvPr id="5" name="Afbeelding 4">
            <a:extLst>
              <a:ext uri="{FF2B5EF4-FFF2-40B4-BE49-F238E27FC236}">
                <a16:creationId xmlns:a16="http://schemas.microsoft.com/office/drawing/2014/main" xmlns="" id="{44ACB75F-E64A-42D0-98AA-F2AFFDE67C13}"/>
              </a:ext>
            </a:extLst>
          </p:cNvPr>
          <p:cNvPicPr>
            <a:picLocks noChangeAspect="1"/>
          </p:cNvPicPr>
          <p:nvPr/>
        </p:nvPicPr>
        <p:blipFill>
          <a:blip r:embed="rId3"/>
          <a:stretch>
            <a:fillRect/>
          </a:stretch>
        </p:blipFill>
        <p:spPr>
          <a:xfrm>
            <a:off x="4016784" y="311415"/>
            <a:ext cx="2212458" cy="2986140"/>
          </a:xfrm>
          <a:prstGeom prst="rect">
            <a:avLst/>
          </a:prstGeom>
          <a:ln>
            <a:solidFill>
              <a:schemeClr val="accent1">
                <a:shade val="50000"/>
              </a:schemeClr>
            </a:solidFill>
          </a:ln>
        </p:spPr>
      </p:pic>
      <p:pic>
        <p:nvPicPr>
          <p:cNvPr id="7" name="Afbeelding 6">
            <a:extLst>
              <a:ext uri="{FF2B5EF4-FFF2-40B4-BE49-F238E27FC236}">
                <a16:creationId xmlns:a16="http://schemas.microsoft.com/office/drawing/2014/main" xmlns="" id="{0E87552D-21B6-4767-BC89-FD4BECFD57D1}"/>
              </a:ext>
            </a:extLst>
          </p:cNvPr>
          <p:cNvPicPr>
            <a:picLocks noChangeAspect="1"/>
          </p:cNvPicPr>
          <p:nvPr/>
        </p:nvPicPr>
        <p:blipFill>
          <a:blip r:embed="rId4"/>
          <a:stretch>
            <a:fillRect/>
          </a:stretch>
        </p:blipFill>
        <p:spPr>
          <a:xfrm>
            <a:off x="6487941" y="2418407"/>
            <a:ext cx="2121694" cy="2515862"/>
          </a:xfrm>
          <a:prstGeom prst="rect">
            <a:avLst/>
          </a:prstGeom>
          <a:ln>
            <a:solidFill>
              <a:schemeClr val="accent1">
                <a:shade val="50000"/>
              </a:schemeClr>
            </a:solidFill>
          </a:ln>
        </p:spPr>
      </p:pic>
      <p:pic>
        <p:nvPicPr>
          <p:cNvPr id="9" name="Afbeelding 8">
            <a:extLst>
              <a:ext uri="{FF2B5EF4-FFF2-40B4-BE49-F238E27FC236}">
                <a16:creationId xmlns:a16="http://schemas.microsoft.com/office/drawing/2014/main" xmlns="" id="{ADB51362-C8B0-41A0-9C40-0F720E2E73D5}"/>
              </a:ext>
            </a:extLst>
          </p:cNvPr>
          <p:cNvPicPr>
            <a:picLocks noChangeAspect="1"/>
          </p:cNvPicPr>
          <p:nvPr/>
        </p:nvPicPr>
        <p:blipFill>
          <a:blip r:embed="rId5"/>
          <a:stretch>
            <a:fillRect/>
          </a:stretch>
        </p:blipFill>
        <p:spPr>
          <a:xfrm>
            <a:off x="3864770" y="4099810"/>
            <a:ext cx="2534658" cy="2570813"/>
          </a:xfrm>
          <a:prstGeom prst="rect">
            <a:avLst/>
          </a:prstGeom>
          <a:ln>
            <a:solidFill>
              <a:schemeClr val="accent1">
                <a:shade val="50000"/>
              </a:schemeClr>
            </a:solidFill>
          </a:ln>
        </p:spPr>
      </p:pic>
    </p:spTree>
    <p:extLst>
      <p:ext uri="{BB962C8B-B14F-4D97-AF65-F5344CB8AC3E}">
        <p14:creationId xmlns:p14="http://schemas.microsoft.com/office/powerpoint/2010/main" val="3669145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DEAF4558-EF17-4AEF-9DAC-D648372437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00" r="1" b="1"/>
          <a:stretch/>
        </p:blipFill>
        <p:spPr>
          <a:xfrm>
            <a:off x="20" y="10"/>
            <a:ext cx="9143980" cy="6857990"/>
          </a:xfrm>
          <a:prstGeom prst="rect">
            <a:avLst/>
          </a:prstGeom>
        </p:spPr>
      </p:pic>
      <p:sp>
        <p:nvSpPr>
          <p:cNvPr id="10" name="Rectangle 9">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830CCF28-3D15-4CF7-B6C1-9338C3F9194C}"/>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b="1">
                <a:solidFill>
                  <a:schemeClr val="tx1">
                    <a:lumMod val="85000"/>
                    <a:lumOff val="15000"/>
                  </a:schemeClr>
                </a:solidFill>
              </a:rPr>
              <a:t>Dank voor uw aandacht</a:t>
            </a:r>
          </a:p>
        </p:txBody>
      </p:sp>
      <p:cxnSp>
        <p:nvCxnSpPr>
          <p:cNvPr id="12" name="Straight Connector 11">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Rechthoek 4">
            <a:extLst>
              <a:ext uri="{FF2B5EF4-FFF2-40B4-BE49-F238E27FC236}">
                <a16:creationId xmlns:a16="http://schemas.microsoft.com/office/drawing/2014/main" xmlns="" id="{8633CEAD-2C76-47C8-8D68-66D55E675773}"/>
              </a:ext>
            </a:extLst>
          </p:cNvPr>
          <p:cNvSpPr/>
          <p:nvPr/>
        </p:nvSpPr>
        <p:spPr>
          <a:xfrm>
            <a:off x="395976" y="1226119"/>
            <a:ext cx="5134874" cy="2393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nl-NL" sz="2400" b="1">
              <a:solidFill>
                <a:schemeClr val="tx1"/>
              </a:solidFill>
            </a:endParaRPr>
          </a:p>
          <a:p>
            <a:pPr algn="ctr">
              <a:spcAft>
                <a:spcPts val="600"/>
              </a:spcAft>
            </a:pPr>
            <a:r>
              <a:rPr lang="nl-NL" sz="2400" b="1" dirty="0">
                <a:solidFill>
                  <a:schemeClr val="tx1"/>
                </a:solidFill>
              </a:rPr>
              <a:t>Alles wat aandacht krijgt, groeit!</a:t>
            </a:r>
            <a:endParaRPr lang="nl-NL" sz="2400" b="1">
              <a:solidFill>
                <a:schemeClr val="tx1"/>
              </a:solidFill>
            </a:endParaRPr>
          </a:p>
        </p:txBody>
      </p:sp>
    </p:spTree>
    <p:extLst>
      <p:ext uri="{BB962C8B-B14F-4D97-AF65-F5344CB8AC3E}">
        <p14:creationId xmlns:p14="http://schemas.microsoft.com/office/powerpoint/2010/main" val="30434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6F66A575-7835-4400-BEDE-89F2EF0340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101411" cy="6858000"/>
          </a:xfrm>
          <a:prstGeom prst="rect">
            <a:avLst/>
          </a:prstGeom>
          <a:solidFill>
            <a:srgbClr val="44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6A79289B-FCDF-426A-B484-307A46495E29}"/>
              </a:ext>
            </a:extLst>
          </p:cNvPr>
          <p:cNvSpPr>
            <a:spLocks noGrp="1"/>
          </p:cNvSpPr>
          <p:nvPr>
            <p:ph type="title"/>
          </p:nvPr>
        </p:nvSpPr>
        <p:spPr>
          <a:xfrm>
            <a:off x="0" y="640080"/>
            <a:ext cx="3986011" cy="5578816"/>
          </a:xfrm>
        </p:spPr>
        <p:txBody>
          <a:bodyPr vert="horz" lIns="91440" tIns="45720" rIns="91440" bIns="45720" rtlCol="0" anchor="ctr">
            <a:normAutofit/>
          </a:bodyPr>
          <a:lstStyle/>
          <a:p>
            <a:pPr algn="ctr"/>
            <a:r>
              <a:rPr lang="nl-NL" sz="3200" b="1" dirty="0">
                <a:solidFill>
                  <a:srgbClr val="FFFFFF"/>
                </a:solidFill>
              </a:rPr>
              <a:t>Bestuur Nederland</a:t>
            </a:r>
            <a:r>
              <a:rPr lang="nl-NL" sz="2800" dirty="0">
                <a:solidFill>
                  <a:srgbClr val="FFFFFF"/>
                </a:solidFill>
              </a:rPr>
              <a:t/>
            </a:r>
            <a:br>
              <a:rPr lang="nl-NL" sz="2800" dirty="0">
                <a:solidFill>
                  <a:srgbClr val="FFFFFF"/>
                </a:solidFill>
              </a:rPr>
            </a:br>
            <a:r>
              <a:rPr lang="nl-NL" sz="2800" dirty="0">
                <a:solidFill>
                  <a:srgbClr val="FFFFFF"/>
                </a:solidFill>
              </a:rPr>
              <a:t>Nationale Regering</a:t>
            </a:r>
            <a:br>
              <a:rPr lang="nl-NL" sz="2800" dirty="0">
                <a:solidFill>
                  <a:srgbClr val="FFFFFF"/>
                </a:solidFill>
              </a:rPr>
            </a:br>
            <a:r>
              <a:rPr lang="nl-NL" sz="2800" dirty="0">
                <a:solidFill>
                  <a:srgbClr val="FFFFFF"/>
                </a:solidFill>
              </a:rPr>
              <a:t>Provincies (12)</a:t>
            </a:r>
            <a:br>
              <a:rPr lang="nl-NL" sz="2800" dirty="0">
                <a:solidFill>
                  <a:srgbClr val="FFFFFF"/>
                </a:solidFill>
              </a:rPr>
            </a:br>
            <a:r>
              <a:rPr lang="nl-NL" sz="2800" dirty="0">
                <a:solidFill>
                  <a:srgbClr val="FFFFFF"/>
                </a:solidFill>
              </a:rPr>
              <a:t>Gemeenten (335)</a:t>
            </a:r>
            <a:br>
              <a:rPr lang="nl-NL" sz="2800" dirty="0">
                <a:solidFill>
                  <a:srgbClr val="FFFFFF"/>
                </a:solidFill>
              </a:rPr>
            </a:br>
            <a:r>
              <a:rPr lang="de-DE" sz="2800" dirty="0">
                <a:solidFill>
                  <a:srgbClr val="FFFFFF"/>
                </a:solidFill>
              </a:rPr>
              <a:t/>
            </a:r>
            <a:br>
              <a:rPr lang="de-DE" sz="2800" dirty="0">
                <a:solidFill>
                  <a:srgbClr val="FFFFFF"/>
                </a:solidFill>
              </a:rPr>
            </a:br>
            <a:r>
              <a:rPr lang="de-DE" sz="2800" dirty="0">
                <a:solidFill>
                  <a:srgbClr val="FFFFFF"/>
                </a:solidFill>
              </a:rPr>
              <a:t/>
            </a:r>
            <a:br>
              <a:rPr lang="de-DE" sz="2800" dirty="0">
                <a:solidFill>
                  <a:srgbClr val="FFFFFF"/>
                </a:solidFill>
              </a:rPr>
            </a:br>
            <a:r>
              <a:rPr lang="de-DE" sz="2800" dirty="0">
                <a:solidFill>
                  <a:srgbClr val="FFFFFF"/>
                </a:solidFill>
              </a:rPr>
              <a:t/>
            </a:r>
            <a:br>
              <a:rPr lang="de-DE" sz="2800" dirty="0">
                <a:solidFill>
                  <a:srgbClr val="FFFFFF"/>
                </a:solidFill>
              </a:rPr>
            </a:br>
            <a:r>
              <a:rPr lang="de-DE" sz="2800" dirty="0">
                <a:solidFill>
                  <a:srgbClr val="FFFFFF"/>
                </a:solidFill>
              </a:rPr>
              <a:t/>
            </a:r>
            <a:br>
              <a:rPr lang="de-DE" sz="2800" dirty="0">
                <a:solidFill>
                  <a:srgbClr val="FFFFFF"/>
                </a:solidFill>
              </a:rPr>
            </a:br>
            <a:r>
              <a:rPr lang="nl-NL" sz="2800" dirty="0">
                <a:solidFill>
                  <a:srgbClr val="FFFFFF"/>
                </a:solidFill>
              </a:rPr>
              <a:t>Landelijke Vereniging Kleine Kernen (LVKK)</a:t>
            </a:r>
            <a:br>
              <a:rPr lang="nl-NL" sz="2800" dirty="0">
                <a:solidFill>
                  <a:srgbClr val="FFFFFF"/>
                </a:solidFill>
              </a:rPr>
            </a:br>
            <a:r>
              <a:rPr lang="nl-NL" sz="2000" dirty="0">
                <a:solidFill>
                  <a:srgbClr val="FFFFFF"/>
                </a:solidFill>
              </a:rPr>
              <a:t>10  Provinciale verenigingen</a:t>
            </a:r>
            <a:r>
              <a:rPr lang="nl-NL" sz="2800" dirty="0">
                <a:solidFill>
                  <a:srgbClr val="FFFFFF"/>
                </a:solidFill>
              </a:rPr>
              <a:t/>
            </a:r>
            <a:br>
              <a:rPr lang="nl-NL" sz="2800" dirty="0">
                <a:solidFill>
                  <a:srgbClr val="FFFFFF"/>
                </a:solidFill>
              </a:rPr>
            </a:br>
            <a:r>
              <a:rPr lang="nl-NL" sz="2000" dirty="0">
                <a:solidFill>
                  <a:srgbClr val="FFFFFF"/>
                </a:solidFill>
              </a:rPr>
              <a:t>4000 dorpsorganisaties en dorpshuizen </a:t>
            </a:r>
            <a:endParaRPr lang="nl-NL" sz="2800" dirty="0">
              <a:solidFill>
                <a:srgbClr val="FFFFFF"/>
              </a:solidFill>
            </a:endParaRPr>
          </a:p>
        </p:txBody>
      </p:sp>
      <p:pic>
        <p:nvPicPr>
          <p:cNvPr id="1028" name="Picture 4" descr="Afbeeldingsresultaten voor Provincies">
            <a:extLst>
              <a:ext uri="{FF2B5EF4-FFF2-40B4-BE49-F238E27FC236}">
                <a16:creationId xmlns:a16="http://schemas.microsoft.com/office/drawing/2014/main" xmlns="" id="{41745EB7-C8E6-4BCD-B3E0-558C3C9662F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950" r="180" b="2"/>
          <a:stretch/>
        </p:blipFill>
        <p:spPr bwMode="auto">
          <a:xfrm>
            <a:off x="5133250" y="640080"/>
            <a:ext cx="3533351" cy="4814123"/>
          </a:xfrm>
          <a:prstGeom prst="rect">
            <a:avLst/>
          </a:prstGeom>
          <a:noFill/>
          <a:extLst>
            <a:ext uri="{909E8E84-426E-40DD-AFC4-6F175D3DCCD1}">
              <a14:hiddenFill xmlns:a14="http://schemas.microsoft.com/office/drawing/2010/main">
                <a:solidFill>
                  <a:srgbClr val="FFFFFF"/>
                </a:solidFill>
              </a14:hiddenFill>
            </a:ext>
          </a:extLst>
        </p:spPr>
      </p:pic>
      <p:sp>
        <p:nvSpPr>
          <p:cNvPr id="4" name="Pijl: links 3">
            <a:extLst>
              <a:ext uri="{FF2B5EF4-FFF2-40B4-BE49-F238E27FC236}">
                <a16:creationId xmlns:a16="http://schemas.microsoft.com/office/drawing/2014/main" xmlns="" id="{86753329-3C63-4328-A134-51054A60BCA6}"/>
              </a:ext>
            </a:extLst>
          </p:cNvPr>
          <p:cNvSpPr/>
          <p:nvPr/>
        </p:nvSpPr>
        <p:spPr>
          <a:xfrm>
            <a:off x="7508383" y="4011771"/>
            <a:ext cx="618186" cy="264016"/>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xmlns="" id="{3AB8C638-B8FF-43D3-B6C3-6A312BD441BD}"/>
              </a:ext>
            </a:extLst>
          </p:cNvPr>
          <p:cNvSpPr/>
          <p:nvPr/>
        </p:nvSpPr>
        <p:spPr>
          <a:xfrm>
            <a:off x="4572001" y="5293217"/>
            <a:ext cx="4333740" cy="1444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17,4 </a:t>
            </a:r>
            <a:r>
              <a:rPr lang="nl-NL" dirty="0" err="1"/>
              <a:t>milo</a:t>
            </a:r>
            <a:r>
              <a:rPr lang="nl-NL" dirty="0"/>
              <a:t> inwoners (70% in de stad)</a:t>
            </a:r>
          </a:p>
          <a:p>
            <a:pPr algn="ctr"/>
            <a:r>
              <a:rPr lang="nl-NL" dirty="0"/>
              <a:t>Gemiddelde bevolkingsdichtheid </a:t>
            </a:r>
          </a:p>
          <a:p>
            <a:pPr algn="ctr"/>
            <a:r>
              <a:rPr lang="nl-NL" dirty="0"/>
              <a:t>Nederland: 517 inwoners per km2. </a:t>
            </a:r>
          </a:p>
          <a:p>
            <a:pPr algn="ctr"/>
            <a:r>
              <a:rPr lang="nl-NL" dirty="0"/>
              <a:t>Vlaanderen:  487 inwoners/km²</a:t>
            </a:r>
          </a:p>
        </p:txBody>
      </p:sp>
    </p:spTree>
    <p:extLst>
      <p:ext uri="{BB962C8B-B14F-4D97-AF65-F5344CB8AC3E}">
        <p14:creationId xmlns:p14="http://schemas.microsoft.com/office/powerpoint/2010/main" val="50799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B9EE3F3-89B7-43C3-8651-C4C9683099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A880A72D-129F-4635-86AD-F2331F27F28D}"/>
              </a:ext>
            </a:extLst>
          </p:cNvPr>
          <p:cNvSpPr>
            <a:spLocks noGrp="1"/>
          </p:cNvSpPr>
          <p:nvPr>
            <p:ph type="title"/>
          </p:nvPr>
        </p:nvSpPr>
        <p:spPr>
          <a:xfrm>
            <a:off x="274320" y="746975"/>
            <a:ext cx="3613007" cy="1488399"/>
          </a:xfrm>
        </p:spPr>
        <p:txBody>
          <a:bodyPr anchor="b">
            <a:normAutofit fontScale="90000"/>
          </a:bodyPr>
          <a:lstStyle/>
          <a:p>
            <a:r>
              <a:rPr lang="nl-NL" sz="4000" dirty="0"/>
              <a:t>Vereniging Kleine Kernen Limburg VKKL </a:t>
            </a:r>
            <a:r>
              <a:rPr lang="nl-NL" sz="2300" dirty="0"/>
              <a:t>Opgericht 2003</a:t>
            </a:r>
          </a:p>
        </p:txBody>
      </p:sp>
      <p:sp>
        <p:nvSpPr>
          <p:cNvPr id="12" name="Rectangle 11">
            <a:extLst>
              <a:ext uri="{FF2B5EF4-FFF2-40B4-BE49-F238E27FC236}">
                <a16:creationId xmlns:a16="http://schemas.microsoft.com/office/drawing/2014/main" xmlns="" id="{33AE4636-AEEC-45D6-84D4-7AC2DA48EC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xmlns="" id="{8D9CE0F4-2EB2-4F1F-8AAC-DB3571D9FE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8610" y="2285541"/>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xmlns="" id="{F91648A1-5A07-4553-8D8B-A55D16DC1E19}"/>
              </a:ext>
            </a:extLst>
          </p:cNvPr>
          <p:cNvSpPr>
            <a:spLocks noGrp="1"/>
          </p:cNvSpPr>
          <p:nvPr>
            <p:ph idx="1"/>
          </p:nvPr>
        </p:nvSpPr>
        <p:spPr>
          <a:xfrm>
            <a:off x="308610" y="2684095"/>
            <a:ext cx="3332365" cy="3492868"/>
          </a:xfrm>
        </p:spPr>
        <p:txBody>
          <a:bodyPr>
            <a:normAutofit/>
          </a:bodyPr>
          <a:lstStyle/>
          <a:p>
            <a:r>
              <a:rPr lang="nl-NL" sz="1600" dirty="0"/>
              <a:t>Netwerk van 200 Dorpshuizen, 125 Dorpsraden, 21 </a:t>
            </a:r>
            <a:r>
              <a:rPr lang="nl-NL" sz="1600" dirty="0" err="1"/>
              <a:t>WensBusprojekten</a:t>
            </a:r>
            <a:r>
              <a:rPr lang="nl-NL" sz="1600" dirty="0"/>
              <a:t> en 100 zorgcollectieven</a:t>
            </a:r>
          </a:p>
          <a:p>
            <a:r>
              <a:rPr lang="nl-NL" sz="1600" dirty="0"/>
              <a:t>Financiële ondersteuning van de Provincie, maar onafhankelijk.</a:t>
            </a:r>
          </a:p>
          <a:p>
            <a:r>
              <a:rPr lang="nl-NL" sz="1600" dirty="0"/>
              <a:t>Ondersteuning, kennisuitwisseling, en belangenbehartiging voor de leden. </a:t>
            </a:r>
          </a:p>
          <a:p>
            <a:r>
              <a:rPr lang="nl-NL" sz="1600" dirty="0"/>
              <a:t>Het perspectief van de inwoners staat centraal (niet dat van de overheid).</a:t>
            </a:r>
          </a:p>
        </p:txBody>
      </p:sp>
      <p:pic>
        <p:nvPicPr>
          <p:cNvPr id="5" name="Afbeelding 4">
            <a:extLst>
              <a:ext uri="{FF2B5EF4-FFF2-40B4-BE49-F238E27FC236}">
                <a16:creationId xmlns:a16="http://schemas.microsoft.com/office/drawing/2014/main" xmlns="" id="{AEC83227-F076-4352-BF05-19582ACE0911}"/>
              </a:ext>
            </a:extLst>
          </p:cNvPr>
          <p:cNvPicPr>
            <a:picLocks noChangeAspect="1"/>
          </p:cNvPicPr>
          <p:nvPr/>
        </p:nvPicPr>
        <p:blipFill>
          <a:blip r:embed="rId2"/>
          <a:stretch>
            <a:fillRect/>
          </a:stretch>
        </p:blipFill>
        <p:spPr>
          <a:xfrm>
            <a:off x="4161647" y="849956"/>
            <a:ext cx="4830318" cy="4579519"/>
          </a:xfrm>
          <a:prstGeom prst="rect">
            <a:avLst/>
          </a:prstGeom>
        </p:spPr>
      </p:pic>
      <p:sp>
        <p:nvSpPr>
          <p:cNvPr id="6" name="Rechthoek: afgeronde hoeken 5">
            <a:extLst>
              <a:ext uri="{FF2B5EF4-FFF2-40B4-BE49-F238E27FC236}">
                <a16:creationId xmlns:a16="http://schemas.microsoft.com/office/drawing/2014/main" xmlns="" id="{A932EF9F-CBC7-424B-9786-1623993B2243}"/>
              </a:ext>
            </a:extLst>
          </p:cNvPr>
          <p:cNvSpPr/>
          <p:nvPr/>
        </p:nvSpPr>
        <p:spPr>
          <a:xfrm>
            <a:off x="4320866" y="3921617"/>
            <a:ext cx="4262903" cy="1442433"/>
          </a:xfrm>
          <a:prstGeom prst="roundRect">
            <a:avLst>
              <a:gd name="adj" fmla="val 42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dirty="0"/>
              <a:t>Strategische visie:</a:t>
            </a:r>
          </a:p>
          <a:p>
            <a:r>
              <a:rPr lang="nl-NL" sz="1400" dirty="0"/>
              <a:t>De VKKL vertrouwt op de kracht van inwoners. Sterk ontwikkelde gemeenschappen bereiken hun ambities en doelstellingen op eigen initiatief. Zij benutten de in de gemeenschap voorhanden kennis, ervaring en sociale samenhang optimaal.  </a:t>
            </a:r>
          </a:p>
        </p:txBody>
      </p:sp>
      <p:sp>
        <p:nvSpPr>
          <p:cNvPr id="4" name="Rechthoek 3">
            <a:extLst>
              <a:ext uri="{FF2B5EF4-FFF2-40B4-BE49-F238E27FC236}">
                <a16:creationId xmlns:a16="http://schemas.microsoft.com/office/drawing/2014/main" xmlns="" id="{C33A4435-3500-4385-B3B8-B8C2D78C1C76}"/>
              </a:ext>
            </a:extLst>
          </p:cNvPr>
          <p:cNvSpPr/>
          <p:nvPr/>
        </p:nvSpPr>
        <p:spPr>
          <a:xfrm>
            <a:off x="404735" y="5809741"/>
            <a:ext cx="4324662" cy="7034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dirty="0">
                <a:solidFill>
                  <a:schemeClr val="tx1"/>
                </a:solidFill>
              </a:rPr>
              <a:t>4 beroepskrachten, 12 adviseurs.</a:t>
            </a:r>
          </a:p>
          <a:p>
            <a:r>
              <a:rPr lang="nl-NL" sz="1400" dirty="0">
                <a:solidFill>
                  <a:schemeClr val="tx1"/>
                </a:solidFill>
              </a:rPr>
              <a:t>Omzet 2020: € 286.717 (subsidie provincie  € 220.601) </a:t>
            </a:r>
          </a:p>
          <a:p>
            <a:r>
              <a:rPr lang="nl-NL" sz="1400" dirty="0">
                <a:solidFill>
                  <a:schemeClr val="tx1"/>
                </a:solidFill>
              </a:rPr>
              <a:t>Omzet projecten  € 85.031</a:t>
            </a:r>
          </a:p>
        </p:txBody>
      </p:sp>
    </p:spTree>
    <p:extLst>
      <p:ext uri="{BB962C8B-B14F-4D97-AF65-F5344CB8AC3E}">
        <p14:creationId xmlns:p14="http://schemas.microsoft.com/office/powerpoint/2010/main" val="1674175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xmlns="" id="{07159A9E-AC5D-4521-8EE3-F18A49E834B8}"/>
              </a:ext>
            </a:extLst>
          </p:cNvPr>
          <p:cNvSpPr>
            <a:spLocks noGrp="1"/>
          </p:cNvSpPr>
          <p:nvPr>
            <p:ph type="title"/>
          </p:nvPr>
        </p:nvSpPr>
        <p:spPr>
          <a:xfrm>
            <a:off x="482599" y="321734"/>
            <a:ext cx="6845479" cy="1135737"/>
          </a:xfrm>
        </p:spPr>
        <p:txBody>
          <a:bodyPr>
            <a:noAutofit/>
          </a:bodyPr>
          <a:lstStyle/>
          <a:p>
            <a:r>
              <a:rPr lang="nl-NL" sz="3600" b="1"/>
              <a:t>Aktiviteiten en projekten</a:t>
            </a:r>
          </a:p>
        </p:txBody>
      </p:sp>
      <p:sp>
        <p:nvSpPr>
          <p:cNvPr id="3" name="Tijdelijke aanduiding voor inhoud 2">
            <a:extLst>
              <a:ext uri="{FF2B5EF4-FFF2-40B4-BE49-F238E27FC236}">
                <a16:creationId xmlns:a16="http://schemas.microsoft.com/office/drawing/2014/main" xmlns="" id="{55233D7A-5FD3-40BA-8A86-7321E7F80B1E}"/>
              </a:ext>
            </a:extLst>
          </p:cNvPr>
          <p:cNvSpPr>
            <a:spLocks noGrp="1"/>
          </p:cNvSpPr>
          <p:nvPr>
            <p:ph idx="1"/>
          </p:nvPr>
        </p:nvSpPr>
        <p:spPr>
          <a:xfrm>
            <a:off x="482601" y="1782981"/>
            <a:ext cx="5776531" cy="4393982"/>
          </a:xfrm>
        </p:spPr>
        <p:txBody>
          <a:bodyPr>
            <a:normAutofit/>
          </a:bodyPr>
          <a:lstStyle/>
          <a:p>
            <a:r>
              <a:rPr lang="nl-NL" sz="2000" dirty="0"/>
              <a:t>Versterken van gemeenschapsontwikkeling en concrete inzet van inwoners voor de leefbaarheid van hun dorp of wijk. Bevorderen van zelfsturing.</a:t>
            </a:r>
          </a:p>
          <a:p>
            <a:r>
              <a:rPr lang="nl-NL" sz="2000" dirty="0"/>
              <a:t>Verbeteren van de samenwerking van bewonerscollectieven met gemeenten en instanties;</a:t>
            </a:r>
          </a:p>
          <a:p>
            <a:r>
              <a:rPr lang="nl-NL" sz="2000" dirty="0"/>
              <a:t>Advies bij organisatie- en financieringsvraagstukken</a:t>
            </a:r>
          </a:p>
          <a:p>
            <a:r>
              <a:rPr lang="nl-NL" sz="2000" dirty="0"/>
              <a:t>Ondersteuning van </a:t>
            </a:r>
            <a:r>
              <a:rPr lang="nl-NL" sz="2000" dirty="0" err="1"/>
              <a:t>WensBusprojekten</a:t>
            </a:r>
            <a:r>
              <a:rPr lang="nl-NL" sz="2000" dirty="0"/>
              <a:t> </a:t>
            </a:r>
          </a:p>
          <a:p>
            <a:r>
              <a:rPr lang="nl-NL" sz="2000" dirty="0"/>
              <a:t>Omgaan met de afname van voorzieningen </a:t>
            </a:r>
            <a:r>
              <a:rPr lang="nl-NL" sz="2000" dirty="0">
                <a:sym typeface="Wingdings" panose="05000000000000000000" pitchFamily="2" charset="2"/>
              </a:rPr>
              <a:t>Herbestemming van</a:t>
            </a:r>
            <a:r>
              <a:rPr lang="nl-NL" sz="2000" dirty="0"/>
              <a:t> Kerken  </a:t>
            </a:r>
          </a:p>
          <a:p>
            <a:r>
              <a:rPr lang="nl-NL" sz="2000" dirty="0"/>
              <a:t>Advies bij het beheer van dorpshuizen</a:t>
            </a:r>
          </a:p>
        </p:txBody>
      </p:sp>
      <p:sp>
        <p:nvSpPr>
          <p:cNvPr id="12" name="Isosceles Triangle 11">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xmlns="" id="{15CBE6EC-46EF-45D9-8E16-DCDC5917CA3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321040" y="0"/>
            <a:ext cx="822960" cy="1097280"/>
            <a:chOff x="11094720" y="0"/>
            <a:chExt cx="1097280" cy="1097280"/>
          </a:xfrm>
        </p:grpSpPr>
        <p:sp>
          <p:nvSpPr>
            <p:cNvPr id="17" name="Isosceles Triangle 16">
              <a:extLst>
                <a:ext uri="{FF2B5EF4-FFF2-40B4-BE49-F238E27FC236}">
                  <a16:creationId xmlns:a16="http://schemas.microsoft.com/office/drawing/2014/main" xmlns="" id="{DEEDCD65-9740-4F34-BDF1-9C068E0532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4B3DA7FD-5CC0-46D1-9DFB-5BAF6BE249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hthoek 3">
            <a:extLst>
              <a:ext uri="{FF2B5EF4-FFF2-40B4-BE49-F238E27FC236}">
                <a16:creationId xmlns:a16="http://schemas.microsoft.com/office/drawing/2014/main" xmlns="" id="{83B4061F-A3B2-49B2-AB9F-9E664AEC1090}"/>
              </a:ext>
            </a:extLst>
          </p:cNvPr>
          <p:cNvSpPr/>
          <p:nvPr/>
        </p:nvSpPr>
        <p:spPr>
          <a:xfrm>
            <a:off x="6370820" y="1779205"/>
            <a:ext cx="2528481" cy="2822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Instrumenten:</a:t>
            </a:r>
          </a:p>
          <a:p>
            <a:endParaRPr lang="nl-NL" dirty="0"/>
          </a:p>
          <a:p>
            <a:r>
              <a:rPr lang="nl-NL" dirty="0"/>
              <a:t>Dorps Ontwikkel Plannen</a:t>
            </a:r>
          </a:p>
          <a:p>
            <a:r>
              <a:rPr lang="nl-NL" dirty="0"/>
              <a:t>Adviseurs</a:t>
            </a:r>
          </a:p>
          <a:p>
            <a:r>
              <a:rPr lang="nl-NL" dirty="0" err="1"/>
              <a:t>Oppe</a:t>
            </a:r>
            <a:r>
              <a:rPr lang="nl-NL" dirty="0"/>
              <a:t> Koffies</a:t>
            </a:r>
          </a:p>
          <a:p>
            <a:r>
              <a:rPr lang="nl-NL" dirty="0"/>
              <a:t>Publicaties</a:t>
            </a:r>
          </a:p>
          <a:p>
            <a:r>
              <a:rPr lang="nl-NL" dirty="0"/>
              <a:t>Kleine Kernen Spel</a:t>
            </a:r>
          </a:p>
        </p:txBody>
      </p:sp>
      <p:pic>
        <p:nvPicPr>
          <p:cNvPr id="3074" name="Picture 2" descr="100727 Ontwerp-SV Dop Ysselsteyn juli 2010 -1">
            <a:extLst>
              <a:ext uri="{FF2B5EF4-FFF2-40B4-BE49-F238E27FC236}">
                <a16:creationId xmlns:a16="http://schemas.microsoft.com/office/drawing/2014/main" xmlns="" id="{52342EAD-EEC0-4D5E-AD62-263AA641D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549" y="4834328"/>
            <a:ext cx="4050603" cy="1624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558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xmlns="" id="{563DB992-9BEE-4E1F-B8B5-244133C8954B}"/>
              </a:ext>
            </a:extLst>
          </p:cNvPr>
          <p:cNvSpPr>
            <a:spLocks noGrp="1"/>
          </p:cNvSpPr>
          <p:nvPr>
            <p:ph type="title"/>
          </p:nvPr>
        </p:nvSpPr>
        <p:spPr>
          <a:xfrm>
            <a:off x="503028" y="243850"/>
            <a:ext cx="7951951" cy="1089114"/>
          </a:xfrm>
        </p:spPr>
        <p:txBody>
          <a:bodyPr>
            <a:normAutofit/>
          </a:bodyPr>
          <a:lstStyle/>
          <a:p>
            <a:r>
              <a:rPr lang="nl-NL" sz="3600" b="1" dirty="0"/>
              <a:t>Samenwerking met gemeenten</a:t>
            </a:r>
            <a:endParaRPr lang="nl-NL" sz="2400" b="1" dirty="0"/>
          </a:p>
        </p:txBody>
      </p:sp>
      <p:sp>
        <p:nvSpPr>
          <p:cNvPr id="3" name="Tijdelijke aanduiding voor inhoud 2">
            <a:extLst>
              <a:ext uri="{FF2B5EF4-FFF2-40B4-BE49-F238E27FC236}">
                <a16:creationId xmlns:a16="http://schemas.microsoft.com/office/drawing/2014/main" xmlns="" id="{E7D5822F-7451-47C1-A581-9DB0AF5BC469}"/>
              </a:ext>
            </a:extLst>
          </p:cNvPr>
          <p:cNvSpPr>
            <a:spLocks noGrp="1"/>
          </p:cNvSpPr>
          <p:nvPr>
            <p:ph idx="1"/>
          </p:nvPr>
        </p:nvSpPr>
        <p:spPr>
          <a:xfrm>
            <a:off x="482600" y="1622739"/>
            <a:ext cx="8519731" cy="4554224"/>
          </a:xfrm>
        </p:spPr>
        <p:txBody>
          <a:bodyPr>
            <a:normAutofit/>
          </a:bodyPr>
          <a:lstStyle/>
          <a:p>
            <a:r>
              <a:rPr lang="nl-NL" sz="2000" dirty="0"/>
              <a:t>Sinds begin deze eeuw hebben gemeenten meer oog voor het betrekken van bewoners bij beleidsontwikkeling (beleidsparticipatie) </a:t>
            </a:r>
            <a:r>
              <a:rPr lang="nl-NL" sz="2000" dirty="0">
                <a:sym typeface="Wingdings" panose="05000000000000000000" pitchFamily="2" charset="2"/>
              </a:rPr>
              <a:t> veel vormen van democratische vernieuwing. (Omgevingswet, Gemeentewet art. 150)</a:t>
            </a:r>
          </a:p>
          <a:p>
            <a:r>
              <a:rPr lang="nl-NL" sz="2000" dirty="0"/>
              <a:t>Echter: bewoners willen niet alleen meepraten, zij willen ook zelf initiatieven nemen (zelfsturing). Gemeenteraden vinden dat moeilijk omdat ze macht (en geld) aan bewoners moeten overdragen.</a:t>
            </a:r>
          </a:p>
          <a:p>
            <a:r>
              <a:rPr lang="nl-NL" sz="2000" dirty="0"/>
              <a:t>Het Right </a:t>
            </a:r>
            <a:r>
              <a:rPr lang="nl-NL" sz="2000" dirty="0" err="1"/>
              <a:t>to</a:t>
            </a:r>
            <a:r>
              <a:rPr lang="nl-NL" sz="2000" dirty="0"/>
              <a:t> Challenge (Uitdaagrecht) is inmiddels wettelijk vastgelegd.</a:t>
            </a:r>
          </a:p>
          <a:p>
            <a:pPr marL="0" indent="0">
              <a:buNone/>
            </a:pPr>
            <a:endParaRPr lang="nl-NL" sz="2000" dirty="0"/>
          </a:p>
          <a:p>
            <a:pPr marL="0" indent="0">
              <a:buNone/>
            </a:pPr>
            <a:r>
              <a:rPr lang="nl-NL" sz="2000" dirty="0"/>
              <a:t>Dorpsraden zoeken naar hun positie in dit veranderende speelveld.</a:t>
            </a:r>
          </a:p>
        </p:txBody>
      </p:sp>
      <p:sp>
        <p:nvSpPr>
          <p:cNvPr id="25" name="Isosceles Triangle 24">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xmlns="" id="{15CBE6EC-46EF-45D9-8E16-DCDC5917CA3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321040" y="0"/>
            <a:ext cx="822960" cy="1097280"/>
            <a:chOff x="11094720" y="0"/>
            <a:chExt cx="1097280" cy="1097280"/>
          </a:xfrm>
        </p:grpSpPr>
        <p:sp>
          <p:nvSpPr>
            <p:cNvPr id="30" name="Isosceles Triangle 29">
              <a:extLst>
                <a:ext uri="{FF2B5EF4-FFF2-40B4-BE49-F238E27FC236}">
                  <a16:creationId xmlns:a16="http://schemas.microsoft.com/office/drawing/2014/main" xmlns="" id="{DEEDCD65-9740-4F34-BDF1-9C068E0532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4B3DA7FD-5CC0-46D1-9DFB-5BAF6BE249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hthoek 4">
            <a:extLst>
              <a:ext uri="{FF2B5EF4-FFF2-40B4-BE49-F238E27FC236}">
                <a16:creationId xmlns:a16="http://schemas.microsoft.com/office/drawing/2014/main" xmlns="" id="{BD0E6C99-2554-48B3-8A3D-855712505470}"/>
              </a:ext>
            </a:extLst>
          </p:cNvPr>
          <p:cNvSpPr/>
          <p:nvPr/>
        </p:nvSpPr>
        <p:spPr>
          <a:xfrm>
            <a:off x="4572000" y="5068436"/>
            <a:ext cx="1970468" cy="602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Representeren</a:t>
            </a:r>
            <a:endParaRPr lang="de-DE" dirty="0"/>
          </a:p>
        </p:txBody>
      </p:sp>
      <p:sp>
        <p:nvSpPr>
          <p:cNvPr id="13" name="Rechthoek 12">
            <a:extLst>
              <a:ext uri="{FF2B5EF4-FFF2-40B4-BE49-F238E27FC236}">
                <a16:creationId xmlns:a16="http://schemas.microsoft.com/office/drawing/2014/main" xmlns="" id="{209BA2C8-1C34-42F6-B7A1-DD171D39156D}"/>
              </a:ext>
            </a:extLst>
          </p:cNvPr>
          <p:cNvSpPr/>
          <p:nvPr/>
        </p:nvSpPr>
        <p:spPr>
          <a:xfrm>
            <a:off x="6593406" y="5068435"/>
            <a:ext cx="1970468" cy="602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Adviseren</a:t>
            </a:r>
            <a:endParaRPr lang="de-DE" dirty="0"/>
          </a:p>
        </p:txBody>
      </p:sp>
      <p:sp>
        <p:nvSpPr>
          <p:cNvPr id="14" name="Rechthoek 13">
            <a:extLst>
              <a:ext uri="{FF2B5EF4-FFF2-40B4-BE49-F238E27FC236}">
                <a16:creationId xmlns:a16="http://schemas.microsoft.com/office/drawing/2014/main" xmlns="" id="{5B6FE240-C3D8-42DA-930F-BA98F13C0A10}"/>
              </a:ext>
            </a:extLst>
          </p:cNvPr>
          <p:cNvSpPr/>
          <p:nvPr/>
        </p:nvSpPr>
        <p:spPr>
          <a:xfrm>
            <a:off x="4572000" y="5749473"/>
            <a:ext cx="1970468" cy="5224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Aktiveren</a:t>
            </a:r>
          </a:p>
        </p:txBody>
      </p:sp>
      <p:sp>
        <p:nvSpPr>
          <p:cNvPr id="15" name="Rechthoek 14">
            <a:extLst>
              <a:ext uri="{FF2B5EF4-FFF2-40B4-BE49-F238E27FC236}">
                <a16:creationId xmlns:a16="http://schemas.microsoft.com/office/drawing/2014/main" xmlns="" id="{FB869D1F-3D7C-4C2F-BA10-199F9C27A4B1}"/>
              </a:ext>
            </a:extLst>
          </p:cNvPr>
          <p:cNvSpPr/>
          <p:nvPr/>
        </p:nvSpPr>
        <p:spPr>
          <a:xfrm>
            <a:off x="6593406" y="5749472"/>
            <a:ext cx="1970468" cy="5224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Verbinden</a:t>
            </a:r>
          </a:p>
        </p:txBody>
      </p:sp>
      <p:sp>
        <p:nvSpPr>
          <p:cNvPr id="6" name="Rechthoek 5">
            <a:extLst>
              <a:ext uri="{FF2B5EF4-FFF2-40B4-BE49-F238E27FC236}">
                <a16:creationId xmlns:a16="http://schemas.microsoft.com/office/drawing/2014/main" xmlns="" id="{75A7BF99-96D1-4E7E-B4A0-08921029F646}"/>
              </a:ext>
            </a:extLst>
          </p:cNvPr>
          <p:cNvSpPr/>
          <p:nvPr/>
        </p:nvSpPr>
        <p:spPr>
          <a:xfrm>
            <a:off x="1410237" y="5280338"/>
            <a:ext cx="3003314" cy="884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Kleine Kernen Spel:</a:t>
            </a:r>
          </a:p>
          <a:p>
            <a:pPr algn="ctr"/>
            <a:r>
              <a:rPr lang="nl-NL" dirty="0"/>
              <a:t>Wat is onze rol als dorpsraad?</a:t>
            </a:r>
          </a:p>
        </p:txBody>
      </p:sp>
    </p:spTree>
    <p:extLst>
      <p:ext uri="{BB962C8B-B14F-4D97-AF65-F5344CB8AC3E}">
        <p14:creationId xmlns:p14="http://schemas.microsoft.com/office/powerpoint/2010/main" val="3416056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DA07D0B3-D8DE-471B-B978-F26086FA42DA}"/>
              </a:ext>
            </a:extLst>
          </p:cNvPr>
          <p:cNvSpPr>
            <a:spLocks noGrp="1"/>
          </p:cNvSpPr>
          <p:nvPr>
            <p:ph type="title"/>
          </p:nvPr>
        </p:nvSpPr>
        <p:spPr>
          <a:xfrm>
            <a:off x="473202" y="640080"/>
            <a:ext cx="4243781" cy="1492404"/>
          </a:xfrm>
        </p:spPr>
        <p:txBody>
          <a:bodyPr anchor="b">
            <a:noAutofit/>
          </a:bodyPr>
          <a:lstStyle/>
          <a:p>
            <a:r>
              <a:rPr lang="nl-NL" sz="3600" b="1" dirty="0"/>
              <a:t>Tijden veranderen</a:t>
            </a:r>
            <a:r>
              <a:rPr lang="nl-NL" sz="2800" b="1" dirty="0"/>
              <a:t>:</a:t>
            </a:r>
            <a:br>
              <a:rPr lang="nl-NL" sz="2800" b="1" dirty="0"/>
            </a:br>
            <a:r>
              <a:rPr lang="nl-NL" sz="2800" b="1" i="1" dirty="0"/>
              <a:t>Van verzorgingsstaat naar participatiesamenleving</a:t>
            </a:r>
          </a:p>
        </p:txBody>
      </p:sp>
      <p:sp>
        <p:nvSpPr>
          <p:cNvPr id="11" name="sketch line">
            <a:extLst>
              <a:ext uri="{FF2B5EF4-FFF2-40B4-BE49-F238E27FC236}">
                <a16:creationId xmlns:a16="http://schemas.microsoft.com/office/drawing/2014/main" xmlns="" id="{650D18FE-0824-4A46-B22C-A86B52E578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xmlns="" id="{2183531B-474C-4FE4-86BA-7D0FF4ADE39B}"/>
              </a:ext>
            </a:extLst>
          </p:cNvPr>
          <p:cNvSpPr>
            <a:spLocks noGrp="1"/>
          </p:cNvSpPr>
          <p:nvPr>
            <p:ph idx="1"/>
          </p:nvPr>
        </p:nvSpPr>
        <p:spPr>
          <a:xfrm>
            <a:off x="482458" y="2850642"/>
            <a:ext cx="7524050" cy="3547872"/>
          </a:xfrm>
        </p:spPr>
        <p:txBody>
          <a:bodyPr anchor="t">
            <a:normAutofit/>
          </a:bodyPr>
          <a:lstStyle/>
          <a:p>
            <a:endParaRPr lang="de-DE" sz="1600" dirty="0"/>
          </a:p>
          <a:p>
            <a:r>
              <a:rPr lang="nl-NL" sz="2000" dirty="0"/>
              <a:t>2013: De overheid trekt zich terug en wil meer overlaten aan de samenleving</a:t>
            </a:r>
            <a:r>
              <a:rPr lang="nl-NL" sz="2000" dirty="0">
                <a:sym typeface="Wingdings" panose="05000000000000000000" pitchFamily="2" charset="2"/>
              </a:rPr>
              <a:t> toenemend belang van bewonersinitiatieven.</a:t>
            </a:r>
            <a:endParaRPr lang="nl-NL" sz="2000" dirty="0"/>
          </a:p>
          <a:p>
            <a:r>
              <a:rPr lang="nl-NL" sz="2000" dirty="0"/>
              <a:t>Vergrijzing/ontgroening, vastlopend gezondheidssysteem, toenemende sociale verschillen tussen groepen, Klimaatverandering, Covid …enz.</a:t>
            </a:r>
          </a:p>
          <a:p>
            <a:r>
              <a:rPr lang="nl-NL" sz="2000" dirty="0"/>
              <a:t>Veranderende behoeften ten aanzien van voorzieningen en veranderingen in levensstijl etc. </a:t>
            </a:r>
          </a:p>
        </p:txBody>
      </p:sp>
      <p:pic>
        <p:nvPicPr>
          <p:cNvPr id="4" name="Afbeelding 3">
            <a:extLst>
              <a:ext uri="{FF2B5EF4-FFF2-40B4-BE49-F238E27FC236}">
                <a16:creationId xmlns:a16="http://schemas.microsoft.com/office/drawing/2014/main" xmlns="" id="{CED5F00D-8D7B-4F47-AF0E-2474CCD50975}"/>
              </a:ext>
            </a:extLst>
          </p:cNvPr>
          <p:cNvPicPr>
            <a:picLocks noChangeAspect="1"/>
          </p:cNvPicPr>
          <p:nvPr/>
        </p:nvPicPr>
        <p:blipFill>
          <a:blip r:embed="rId2"/>
          <a:stretch>
            <a:fillRect/>
          </a:stretch>
        </p:blipFill>
        <p:spPr>
          <a:xfrm>
            <a:off x="4883379" y="81449"/>
            <a:ext cx="4094226" cy="2702649"/>
          </a:xfrm>
          <a:prstGeom prst="rect">
            <a:avLst/>
          </a:prstGeom>
        </p:spPr>
      </p:pic>
    </p:spTree>
    <p:extLst>
      <p:ext uri="{BB962C8B-B14F-4D97-AF65-F5344CB8AC3E}">
        <p14:creationId xmlns:p14="http://schemas.microsoft.com/office/powerpoint/2010/main" val="3532114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natuur, regenboog, gras, buiten&#10;&#10;Beschrijving is gegenereerd met zeer hoge betrouwbaarheid">
            <a:extLst>
              <a:ext uri="{FF2B5EF4-FFF2-40B4-BE49-F238E27FC236}">
                <a16:creationId xmlns:a16="http://schemas.microsoft.com/office/drawing/2014/main" xmlns="" id="{0BBF52E2-85B0-490E-9626-03560A53DCD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bright="30000"/>
                    </a14:imgEffect>
                  </a14:imgLayer>
                </a14:imgProps>
              </a:ext>
              <a:ext uri="{28A0092B-C50C-407E-A947-70E740481C1C}">
                <a14:useLocalDpi xmlns:a14="http://schemas.microsoft.com/office/drawing/2010/main" val="0"/>
              </a:ext>
            </a:extLst>
          </a:blip>
          <a:stretch>
            <a:fillRect/>
          </a:stretch>
        </p:blipFill>
        <p:spPr>
          <a:xfrm>
            <a:off x="-791815" y="-146877"/>
            <a:ext cx="10727630" cy="7151753"/>
          </a:xfrm>
          <a:prstGeom prst="rect">
            <a:avLst/>
          </a:prstGeom>
        </p:spPr>
      </p:pic>
      <p:sp>
        <p:nvSpPr>
          <p:cNvPr id="2" name="Titel 1">
            <a:extLst>
              <a:ext uri="{FF2B5EF4-FFF2-40B4-BE49-F238E27FC236}">
                <a16:creationId xmlns:a16="http://schemas.microsoft.com/office/drawing/2014/main" xmlns="" id="{75C5698F-019C-44A7-B3FF-89C553524F63}"/>
              </a:ext>
            </a:extLst>
          </p:cNvPr>
          <p:cNvSpPr>
            <a:spLocks noGrp="1"/>
          </p:cNvSpPr>
          <p:nvPr>
            <p:ph type="title"/>
          </p:nvPr>
        </p:nvSpPr>
        <p:spPr>
          <a:xfrm>
            <a:off x="472185" y="431442"/>
            <a:ext cx="7375166" cy="1235603"/>
          </a:xfrm>
          <a:solidFill>
            <a:srgbClr val="92D050"/>
          </a:solidFill>
        </p:spPr>
        <p:txBody>
          <a:bodyPr>
            <a:normAutofit/>
          </a:bodyPr>
          <a:lstStyle/>
          <a:p>
            <a:pPr>
              <a:defRPr/>
            </a:pPr>
            <a:r>
              <a:rPr lang="nl-NL" sz="3600" b="1" dirty="0"/>
              <a:t>Bewoners zijn hartstikke actief</a:t>
            </a:r>
            <a:endParaRPr lang="nl-NL" b="1" dirty="0">
              <a:solidFill>
                <a:schemeClr val="bg2"/>
              </a:solidFill>
            </a:endParaRPr>
          </a:p>
        </p:txBody>
      </p:sp>
      <p:sp>
        <p:nvSpPr>
          <p:cNvPr id="5" name="Rechthoek 4">
            <a:extLst>
              <a:ext uri="{FF2B5EF4-FFF2-40B4-BE49-F238E27FC236}">
                <a16:creationId xmlns:a16="http://schemas.microsoft.com/office/drawing/2014/main" xmlns="" id="{B85953E4-9682-4A90-B01E-127D41D39E96}"/>
              </a:ext>
            </a:extLst>
          </p:cNvPr>
          <p:cNvSpPr/>
          <p:nvPr/>
        </p:nvSpPr>
        <p:spPr>
          <a:xfrm>
            <a:off x="5116711" y="2585646"/>
            <a:ext cx="3043039" cy="594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sz="2400" b="1" dirty="0">
                <a:solidFill>
                  <a:schemeClr val="accent5">
                    <a:lumMod val="50000"/>
                  </a:schemeClr>
                </a:solidFill>
                <a:latin typeface="Arial" panose="020B0604020202020204" pitchFamily="34" charset="0"/>
                <a:cs typeface="Arial" panose="020B0604020202020204" pitchFamily="34" charset="0"/>
              </a:rPr>
              <a:t>Voedselbos</a:t>
            </a:r>
          </a:p>
        </p:txBody>
      </p:sp>
      <p:sp>
        <p:nvSpPr>
          <p:cNvPr id="6" name="Rechthoek 5">
            <a:extLst>
              <a:ext uri="{FF2B5EF4-FFF2-40B4-BE49-F238E27FC236}">
                <a16:creationId xmlns:a16="http://schemas.microsoft.com/office/drawing/2014/main" xmlns="" id="{6F726D78-0A9E-47B6-8E4F-37E4A43AB3A8}"/>
              </a:ext>
            </a:extLst>
          </p:cNvPr>
          <p:cNvSpPr/>
          <p:nvPr/>
        </p:nvSpPr>
        <p:spPr>
          <a:xfrm>
            <a:off x="1263849" y="4010974"/>
            <a:ext cx="3401616" cy="594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sz="2400" dirty="0">
                <a:solidFill>
                  <a:srgbClr val="00B050"/>
                </a:solidFill>
              </a:rPr>
              <a:t>Energie coöperatie</a:t>
            </a:r>
          </a:p>
        </p:txBody>
      </p:sp>
      <p:sp>
        <p:nvSpPr>
          <p:cNvPr id="8" name="Rechthoek 7">
            <a:extLst>
              <a:ext uri="{FF2B5EF4-FFF2-40B4-BE49-F238E27FC236}">
                <a16:creationId xmlns:a16="http://schemas.microsoft.com/office/drawing/2014/main" xmlns="" id="{7BAE19E1-B6CF-48C7-A2D3-191DBCF4F61C}"/>
              </a:ext>
            </a:extLst>
          </p:cNvPr>
          <p:cNvSpPr/>
          <p:nvPr/>
        </p:nvSpPr>
        <p:spPr>
          <a:xfrm>
            <a:off x="6149777" y="3796988"/>
            <a:ext cx="2152650" cy="594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sz="3000" dirty="0">
                <a:solidFill>
                  <a:schemeClr val="accent1">
                    <a:lumMod val="25000"/>
                  </a:schemeClr>
                </a:solidFill>
                <a:latin typeface="Andalus" panose="02020603050405020304" pitchFamily="18" charset="-78"/>
                <a:cs typeface="Andalus" panose="02020603050405020304" pitchFamily="18" charset="-78"/>
              </a:rPr>
              <a:t>Broodfonds</a:t>
            </a:r>
          </a:p>
        </p:txBody>
      </p:sp>
      <p:sp>
        <p:nvSpPr>
          <p:cNvPr id="10" name="Rechthoek 9">
            <a:extLst>
              <a:ext uri="{FF2B5EF4-FFF2-40B4-BE49-F238E27FC236}">
                <a16:creationId xmlns:a16="http://schemas.microsoft.com/office/drawing/2014/main" xmlns="" id="{12F2FC00-3837-419F-8F36-33AF5683FB75}"/>
              </a:ext>
            </a:extLst>
          </p:cNvPr>
          <p:cNvSpPr/>
          <p:nvPr/>
        </p:nvSpPr>
        <p:spPr>
          <a:xfrm>
            <a:off x="825273" y="4485193"/>
            <a:ext cx="2639616" cy="594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sz="2700" b="1" dirty="0">
                <a:solidFill>
                  <a:schemeClr val="tx1"/>
                </a:solidFill>
              </a:rPr>
              <a:t>Zorg coöperatie</a:t>
            </a:r>
          </a:p>
        </p:txBody>
      </p:sp>
      <p:sp>
        <p:nvSpPr>
          <p:cNvPr id="16" name="Rechthoek 15">
            <a:extLst>
              <a:ext uri="{FF2B5EF4-FFF2-40B4-BE49-F238E27FC236}">
                <a16:creationId xmlns:a16="http://schemas.microsoft.com/office/drawing/2014/main" xmlns="" id="{664AB2E8-A51A-4B90-9DC0-C99AFB263BDB}"/>
              </a:ext>
            </a:extLst>
          </p:cNvPr>
          <p:cNvSpPr/>
          <p:nvPr/>
        </p:nvSpPr>
        <p:spPr>
          <a:xfrm>
            <a:off x="2419648" y="3038902"/>
            <a:ext cx="2782973" cy="594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sz="2400" b="1" i="1" dirty="0">
                <a:solidFill>
                  <a:srgbClr val="002060"/>
                </a:solidFill>
              </a:rPr>
              <a:t>Buurtspeeltuin</a:t>
            </a:r>
          </a:p>
        </p:txBody>
      </p:sp>
      <p:sp>
        <p:nvSpPr>
          <p:cNvPr id="17" name="Rechthoek 16">
            <a:extLst>
              <a:ext uri="{FF2B5EF4-FFF2-40B4-BE49-F238E27FC236}">
                <a16:creationId xmlns:a16="http://schemas.microsoft.com/office/drawing/2014/main" xmlns="" id="{D20DA851-D2AC-4638-B9DC-42A742772433}"/>
              </a:ext>
            </a:extLst>
          </p:cNvPr>
          <p:cNvSpPr/>
          <p:nvPr/>
        </p:nvSpPr>
        <p:spPr>
          <a:xfrm>
            <a:off x="5520928" y="4295290"/>
            <a:ext cx="2246710" cy="486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sz="2100" b="1" dirty="0">
                <a:solidFill>
                  <a:srgbClr val="0070C0"/>
                </a:solidFill>
              </a:rPr>
              <a:t>Buurt-app</a:t>
            </a:r>
          </a:p>
        </p:txBody>
      </p:sp>
      <p:sp>
        <p:nvSpPr>
          <p:cNvPr id="18" name="Rechthoek 17">
            <a:extLst>
              <a:ext uri="{FF2B5EF4-FFF2-40B4-BE49-F238E27FC236}">
                <a16:creationId xmlns:a16="http://schemas.microsoft.com/office/drawing/2014/main" xmlns="" id="{596F8679-C67B-46D8-81E5-9D45A174F120}"/>
              </a:ext>
            </a:extLst>
          </p:cNvPr>
          <p:cNvSpPr/>
          <p:nvPr/>
        </p:nvSpPr>
        <p:spPr>
          <a:xfrm>
            <a:off x="3654030" y="3729037"/>
            <a:ext cx="2534840" cy="377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sz="2400" dirty="0" err="1">
                <a:solidFill>
                  <a:srgbClr val="002060"/>
                </a:solidFill>
              </a:rPr>
              <a:t>Crowd-funding</a:t>
            </a:r>
            <a:endParaRPr lang="nl-NL" sz="3000" dirty="0">
              <a:solidFill>
                <a:srgbClr val="002060"/>
              </a:solidFill>
            </a:endParaRPr>
          </a:p>
        </p:txBody>
      </p:sp>
      <p:sp>
        <p:nvSpPr>
          <p:cNvPr id="15" name="Rechthoek 14">
            <a:extLst>
              <a:ext uri="{FF2B5EF4-FFF2-40B4-BE49-F238E27FC236}">
                <a16:creationId xmlns:a16="http://schemas.microsoft.com/office/drawing/2014/main" xmlns="" id="{D13DBBFF-A3D4-4FAD-BFFF-02421487C931}"/>
              </a:ext>
            </a:extLst>
          </p:cNvPr>
          <p:cNvSpPr/>
          <p:nvPr/>
        </p:nvSpPr>
        <p:spPr>
          <a:xfrm>
            <a:off x="1263849" y="3667125"/>
            <a:ext cx="1700809" cy="377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b="1" dirty="0">
                <a:solidFill>
                  <a:srgbClr val="5F9127"/>
                </a:solidFill>
                <a:latin typeface="Britannic Bold" panose="020B0903060703020204" pitchFamily="34" charset="0"/>
                <a:ea typeface="BatangChe" panose="02030609000101010101" pitchFamily="49" charset="-127"/>
              </a:rPr>
              <a:t>Groengroepen</a:t>
            </a:r>
            <a:endParaRPr lang="nl-NL" sz="2400" b="1" dirty="0">
              <a:solidFill>
                <a:srgbClr val="5F9127"/>
              </a:solidFill>
              <a:latin typeface="Britannic Bold" panose="020B0903060703020204" pitchFamily="34" charset="0"/>
              <a:ea typeface="BatangChe" panose="02030609000101010101" pitchFamily="49" charset="-127"/>
            </a:endParaRPr>
          </a:p>
        </p:txBody>
      </p:sp>
      <p:sp>
        <p:nvSpPr>
          <p:cNvPr id="19" name="Rechthoek 18">
            <a:extLst>
              <a:ext uri="{FF2B5EF4-FFF2-40B4-BE49-F238E27FC236}">
                <a16:creationId xmlns:a16="http://schemas.microsoft.com/office/drawing/2014/main" xmlns="" id="{ED2F0CB8-C9B5-43C3-80F1-FDC68FD0B043}"/>
              </a:ext>
            </a:extLst>
          </p:cNvPr>
          <p:cNvSpPr/>
          <p:nvPr/>
        </p:nvSpPr>
        <p:spPr>
          <a:xfrm>
            <a:off x="3555207" y="5380436"/>
            <a:ext cx="3123010" cy="377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sz="3300" b="1" dirty="0">
              <a:solidFill>
                <a:schemeClr val="accent6">
                  <a:lumMod val="50000"/>
                </a:schemeClr>
              </a:solidFill>
            </a:endParaRPr>
          </a:p>
        </p:txBody>
      </p:sp>
      <p:sp>
        <p:nvSpPr>
          <p:cNvPr id="21" name="Rechthoek 20">
            <a:extLst>
              <a:ext uri="{FF2B5EF4-FFF2-40B4-BE49-F238E27FC236}">
                <a16:creationId xmlns:a16="http://schemas.microsoft.com/office/drawing/2014/main" xmlns="" id="{B0201FEA-82EF-4445-A949-B1D54E0FE05A}"/>
              </a:ext>
            </a:extLst>
          </p:cNvPr>
          <p:cNvSpPr/>
          <p:nvPr/>
        </p:nvSpPr>
        <p:spPr>
          <a:xfrm>
            <a:off x="661988" y="2508646"/>
            <a:ext cx="3218259" cy="594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sz="2400" dirty="0" err="1">
                <a:solidFill>
                  <a:schemeClr val="tx2"/>
                </a:solidFill>
                <a:cs typeface="Aharoni" panose="02010803020104030203" pitchFamily="2" charset="-79"/>
              </a:rPr>
              <a:t>BuurtWerkbedrijf</a:t>
            </a:r>
            <a:endParaRPr lang="nl-NL" sz="2400" dirty="0">
              <a:solidFill>
                <a:schemeClr val="tx2"/>
              </a:solidFill>
              <a:cs typeface="Aharoni" panose="02010803020104030203" pitchFamily="2" charset="-79"/>
            </a:endParaRPr>
          </a:p>
        </p:txBody>
      </p:sp>
      <p:sp>
        <p:nvSpPr>
          <p:cNvPr id="20" name="Rechthoek 19">
            <a:extLst>
              <a:ext uri="{FF2B5EF4-FFF2-40B4-BE49-F238E27FC236}">
                <a16:creationId xmlns:a16="http://schemas.microsoft.com/office/drawing/2014/main" xmlns="" id="{B6EEC3A8-68DA-4F4A-A0B1-173E97152D47}"/>
              </a:ext>
            </a:extLst>
          </p:cNvPr>
          <p:cNvSpPr/>
          <p:nvPr/>
        </p:nvSpPr>
        <p:spPr>
          <a:xfrm>
            <a:off x="4703867" y="5777192"/>
            <a:ext cx="3261715" cy="46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sz="2800" b="1" dirty="0">
                <a:solidFill>
                  <a:schemeClr val="bg1"/>
                </a:solidFill>
                <a:latin typeface="+mj-lt"/>
              </a:rPr>
              <a:t>LaefHoês America</a:t>
            </a:r>
          </a:p>
        </p:txBody>
      </p:sp>
      <p:sp>
        <p:nvSpPr>
          <p:cNvPr id="22" name="Rechthoek 21">
            <a:extLst>
              <a:ext uri="{FF2B5EF4-FFF2-40B4-BE49-F238E27FC236}">
                <a16:creationId xmlns:a16="http://schemas.microsoft.com/office/drawing/2014/main" xmlns="" id="{6BC7A94D-69FD-48DA-AEB0-94A96FBB1560}"/>
              </a:ext>
            </a:extLst>
          </p:cNvPr>
          <p:cNvSpPr/>
          <p:nvPr/>
        </p:nvSpPr>
        <p:spPr>
          <a:xfrm>
            <a:off x="254255" y="1833635"/>
            <a:ext cx="8328043" cy="594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sz="3000" b="1" dirty="0">
                <a:solidFill>
                  <a:srgbClr val="C00000"/>
                </a:solidFill>
              </a:rPr>
              <a:t>Verenigingen      Dorpshuizen       Kerken</a:t>
            </a:r>
          </a:p>
        </p:txBody>
      </p:sp>
      <p:sp>
        <p:nvSpPr>
          <p:cNvPr id="23" name="Rechthoek 22">
            <a:extLst>
              <a:ext uri="{FF2B5EF4-FFF2-40B4-BE49-F238E27FC236}">
                <a16:creationId xmlns:a16="http://schemas.microsoft.com/office/drawing/2014/main" xmlns="" id="{70934E46-3D1A-4287-98DE-CE4E30A06047}"/>
              </a:ext>
            </a:extLst>
          </p:cNvPr>
          <p:cNvSpPr/>
          <p:nvPr/>
        </p:nvSpPr>
        <p:spPr>
          <a:xfrm>
            <a:off x="4080216" y="4494488"/>
            <a:ext cx="2446735" cy="377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sz="2700" b="1" i="1" dirty="0">
                <a:solidFill>
                  <a:schemeClr val="accent6">
                    <a:lumMod val="50000"/>
                  </a:schemeClr>
                </a:solidFill>
              </a:rPr>
              <a:t>Wensbus</a:t>
            </a:r>
            <a:endParaRPr lang="nl-NL" sz="3300" b="1" i="1" dirty="0">
              <a:solidFill>
                <a:schemeClr val="accent6">
                  <a:lumMod val="50000"/>
                </a:schemeClr>
              </a:solidFill>
            </a:endParaRPr>
          </a:p>
        </p:txBody>
      </p:sp>
      <p:sp>
        <p:nvSpPr>
          <p:cNvPr id="24" name="Rechthoek 23">
            <a:extLst>
              <a:ext uri="{FF2B5EF4-FFF2-40B4-BE49-F238E27FC236}">
                <a16:creationId xmlns:a16="http://schemas.microsoft.com/office/drawing/2014/main" xmlns="" id="{EC59CBA5-1FC1-4478-A13C-EA564A1F932B}"/>
              </a:ext>
            </a:extLst>
          </p:cNvPr>
          <p:cNvSpPr/>
          <p:nvPr/>
        </p:nvSpPr>
        <p:spPr>
          <a:xfrm>
            <a:off x="827329" y="5399071"/>
            <a:ext cx="3546200" cy="46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sz="2700" b="1" i="1" dirty="0">
                <a:solidFill>
                  <a:schemeClr val="accent4"/>
                </a:solidFill>
              </a:rPr>
              <a:t>Dorps dag Voorziening</a:t>
            </a:r>
          </a:p>
        </p:txBody>
      </p:sp>
      <p:sp>
        <p:nvSpPr>
          <p:cNvPr id="25" name="Rechthoek 24">
            <a:extLst>
              <a:ext uri="{FF2B5EF4-FFF2-40B4-BE49-F238E27FC236}">
                <a16:creationId xmlns:a16="http://schemas.microsoft.com/office/drawing/2014/main" xmlns="" id="{E03DC3CB-EDB7-40D4-B70E-6DD66D92580A}"/>
              </a:ext>
            </a:extLst>
          </p:cNvPr>
          <p:cNvSpPr/>
          <p:nvPr/>
        </p:nvSpPr>
        <p:spPr>
          <a:xfrm>
            <a:off x="5219999" y="4769470"/>
            <a:ext cx="3640761" cy="594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sz="2700" b="1" dirty="0">
                <a:solidFill>
                  <a:srgbClr val="7030A0"/>
                </a:solidFill>
              </a:rPr>
              <a:t>Wooncoöperatie</a:t>
            </a:r>
          </a:p>
        </p:txBody>
      </p:sp>
      <p:sp>
        <p:nvSpPr>
          <p:cNvPr id="26" name="Rechthoek 25">
            <a:extLst>
              <a:ext uri="{FF2B5EF4-FFF2-40B4-BE49-F238E27FC236}">
                <a16:creationId xmlns:a16="http://schemas.microsoft.com/office/drawing/2014/main" xmlns="" id="{C9BEC3B5-69C2-4FBF-8011-2BE79E8F8BB4}"/>
              </a:ext>
            </a:extLst>
          </p:cNvPr>
          <p:cNvSpPr/>
          <p:nvPr/>
        </p:nvSpPr>
        <p:spPr>
          <a:xfrm>
            <a:off x="143471" y="2940949"/>
            <a:ext cx="2018109" cy="594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sz="2400" b="1" dirty="0">
                <a:solidFill>
                  <a:schemeClr val="accent5">
                    <a:lumMod val="75000"/>
                  </a:schemeClr>
                </a:solidFill>
                <a:latin typeface="+mj-lt"/>
              </a:rPr>
              <a:t>Dorpsoverleg</a:t>
            </a:r>
          </a:p>
        </p:txBody>
      </p:sp>
      <p:sp>
        <p:nvSpPr>
          <p:cNvPr id="27" name="Rechthoek 26">
            <a:extLst>
              <a:ext uri="{FF2B5EF4-FFF2-40B4-BE49-F238E27FC236}">
                <a16:creationId xmlns:a16="http://schemas.microsoft.com/office/drawing/2014/main" xmlns="" id="{D9E3A7A3-00E2-45EE-A752-229272EA71D6}"/>
              </a:ext>
            </a:extLst>
          </p:cNvPr>
          <p:cNvSpPr/>
          <p:nvPr/>
        </p:nvSpPr>
        <p:spPr>
          <a:xfrm>
            <a:off x="4857836" y="3081905"/>
            <a:ext cx="3640761" cy="594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sz="2700" b="1" dirty="0">
                <a:solidFill>
                  <a:srgbClr val="7030A0"/>
                </a:solidFill>
              </a:rPr>
              <a:t>Huishoudelijke hulp</a:t>
            </a:r>
          </a:p>
        </p:txBody>
      </p:sp>
    </p:spTree>
    <p:extLst>
      <p:ext uri="{BB962C8B-B14F-4D97-AF65-F5344CB8AC3E}">
        <p14:creationId xmlns:p14="http://schemas.microsoft.com/office/powerpoint/2010/main" val="3916578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P spid="19"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Tijdelijke aanduiding voor inhoud 3"/>
          <p:cNvSpPr>
            <a:spLocks noGrp="1"/>
          </p:cNvSpPr>
          <p:nvPr>
            <p:ph idx="1"/>
          </p:nvPr>
        </p:nvSpPr>
        <p:spPr>
          <a:xfrm>
            <a:off x="539750" y="1331913"/>
            <a:ext cx="8229600" cy="4527550"/>
          </a:xfrm>
        </p:spPr>
        <p:txBody>
          <a:bodyPr/>
          <a:lstStyle/>
          <a:p>
            <a:pPr marL="0" indent="0" eaLnBrk="1" hangingPunct="1">
              <a:buFontTx/>
              <a:buNone/>
            </a:pPr>
            <a:r>
              <a:rPr lang="nl-NL" dirty="0"/>
              <a:t> </a:t>
            </a:r>
          </a:p>
        </p:txBody>
      </p:sp>
      <p:sp>
        <p:nvSpPr>
          <p:cNvPr id="9218" name="Titel 1"/>
          <p:cNvSpPr>
            <a:spLocks noGrp="1"/>
          </p:cNvSpPr>
          <p:nvPr>
            <p:ph type="title"/>
          </p:nvPr>
        </p:nvSpPr>
        <p:spPr>
          <a:xfrm>
            <a:off x="455613" y="200025"/>
            <a:ext cx="8229600" cy="1143000"/>
          </a:xfrm>
        </p:spPr>
        <p:txBody>
          <a:bodyPr>
            <a:normAutofit/>
          </a:bodyPr>
          <a:lstStyle/>
          <a:p>
            <a:pPr eaLnBrk="1" hangingPunct="1"/>
            <a:r>
              <a:rPr lang="nl-NL" sz="4000" dirty="0"/>
              <a:t>Sorteerhulp: wie is eigenaar?</a:t>
            </a:r>
          </a:p>
        </p:txBody>
      </p:sp>
      <p:sp>
        <p:nvSpPr>
          <p:cNvPr id="9" name="Rectangle 5"/>
          <p:cNvSpPr>
            <a:spLocks noChangeArrowheads="1"/>
          </p:cNvSpPr>
          <p:nvPr/>
        </p:nvSpPr>
        <p:spPr bwMode="auto">
          <a:xfrm>
            <a:off x="755650" y="4467225"/>
            <a:ext cx="5702300" cy="660400"/>
          </a:xfrm>
          <a:prstGeom prst="rect">
            <a:avLst/>
          </a:prstGeom>
          <a:solidFill>
            <a:srgbClr val="FF0000"/>
          </a:solidFill>
          <a:ln>
            <a:noFill/>
          </a:ln>
        </p:spPr>
        <p:txBody>
          <a:bodyPr wrap="none" anchor="ctr"/>
          <a:lstStyle/>
          <a:p>
            <a:pPr>
              <a:defRPr/>
            </a:pPr>
            <a:r>
              <a:rPr lang="nl-NL" sz="1700" b="1" dirty="0"/>
              <a:t>Type 4:  Overheid eigenaar (paspoort)</a:t>
            </a:r>
          </a:p>
        </p:txBody>
      </p:sp>
      <p:sp>
        <p:nvSpPr>
          <p:cNvPr id="10" name="Rectangle 5"/>
          <p:cNvSpPr>
            <a:spLocks noChangeArrowheads="1"/>
          </p:cNvSpPr>
          <p:nvPr/>
        </p:nvSpPr>
        <p:spPr bwMode="auto">
          <a:xfrm>
            <a:off x="735013" y="2552700"/>
            <a:ext cx="5722938" cy="660400"/>
          </a:xfrm>
          <a:prstGeom prst="rect">
            <a:avLst/>
          </a:prstGeom>
          <a:solidFill>
            <a:srgbClr val="99FF99"/>
          </a:solidFill>
          <a:ln>
            <a:noFill/>
          </a:ln>
        </p:spPr>
        <p:txBody>
          <a:bodyPr wrap="none" anchor="ctr"/>
          <a:lstStyle/>
          <a:p>
            <a:pPr>
              <a:defRPr/>
            </a:pPr>
            <a:r>
              <a:rPr lang="nl-NL" sz="1700" b="1" dirty="0"/>
              <a:t>Type 2:  Gemeenschap eigenaar + partners (dorpshuis)</a:t>
            </a:r>
          </a:p>
        </p:txBody>
      </p:sp>
      <p:sp>
        <p:nvSpPr>
          <p:cNvPr id="11" name="Rectangle 5"/>
          <p:cNvSpPr>
            <a:spLocks noChangeArrowheads="1"/>
          </p:cNvSpPr>
          <p:nvPr/>
        </p:nvSpPr>
        <p:spPr bwMode="auto">
          <a:xfrm>
            <a:off x="755577" y="3595688"/>
            <a:ext cx="5702374" cy="660400"/>
          </a:xfrm>
          <a:prstGeom prst="rect">
            <a:avLst/>
          </a:prstGeom>
          <a:solidFill>
            <a:srgbClr val="0070C0"/>
          </a:solidFill>
          <a:ln>
            <a:noFill/>
          </a:ln>
        </p:spPr>
        <p:txBody>
          <a:bodyPr wrap="none" anchor="ctr"/>
          <a:lstStyle/>
          <a:p>
            <a:pPr>
              <a:defRPr/>
            </a:pPr>
            <a:r>
              <a:rPr lang="nl-NL" sz="1700" b="1" dirty="0"/>
              <a:t>Type 3:  Overheid eigenaar + gemeenschap (verkeersplan)</a:t>
            </a:r>
          </a:p>
        </p:txBody>
      </p:sp>
      <p:pic>
        <p:nvPicPr>
          <p:cNvPr id="9222" name="Picture 6"/>
          <p:cNvPicPr>
            <a:picLocks noChangeAspect="1" noChangeArrowheads="1"/>
          </p:cNvPicPr>
          <p:nvPr/>
        </p:nvPicPr>
        <p:blipFill>
          <a:blip r:embed="rId2" cstate="print"/>
          <a:srcRect/>
          <a:stretch>
            <a:fillRect/>
          </a:stretch>
        </p:blipFill>
        <p:spPr bwMode="auto">
          <a:xfrm>
            <a:off x="735013" y="3332162"/>
            <a:ext cx="5702300" cy="141932"/>
          </a:xfrm>
          <a:prstGeom prst="rect">
            <a:avLst/>
          </a:prstGeom>
          <a:noFill/>
          <a:ln w="9525">
            <a:noFill/>
            <a:miter lim="800000"/>
            <a:headEnd/>
            <a:tailEnd/>
          </a:ln>
        </p:spPr>
      </p:pic>
      <p:sp>
        <p:nvSpPr>
          <p:cNvPr id="9223" name="Gekromde PIJL-RECHTS 12"/>
          <p:cNvSpPr>
            <a:spLocks noChangeArrowheads="1"/>
          </p:cNvSpPr>
          <p:nvPr/>
        </p:nvSpPr>
        <p:spPr bwMode="auto">
          <a:xfrm flipH="1" flipV="1">
            <a:off x="6161519" y="2846007"/>
            <a:ext cx="757436" cy="1143000"/>
          </a:xfrm>
          <a:prstGeom prst="curvedRightArrow">
            <a:avLst>
              <a:gd name="adj1" fmla="val 24992"/>
              <a:gd name="adj2" fmla="val 49985"/>
              <a:gd name="adj3" fmla="val 25000"/>
            </a:avLst>
          </a:prstGeom>
          <a:solidFill>
            <a:srgbClr val="702A42"/>
          </a:solidFill>
          <a:ln w="9525">
            <a:solidFill>
              <a:schemeClr val="bg1"/>
            </a:solidFill>
            <a:miter lim="800000"/>
            <a:headEnd/>
            <a:tailEnd/>
          </a:ln>
        </p:spPr>
        <p:txBody>
          <a:bodyPr/>
          <a:lstStyle/>
          <a:p>
            <a:pPr algn="ctr"/>
            <a:endParaRPr lang="nl-NL"/>
          </a:p>
        </p:txBody>
      </p:sp>
      <p:sp>
        <p:nvSpPr>
          <p:cNvPr id="17" name="Rectangle 5"/>
          <p:cNvSpPr>
            <a:spLocks noChangeArrowheads="1"/>
          </p:cNvSpPr>
          <p:nvPr/>
        </p:nvSpPr>
        <p:spPr bwMode="auto">
          <a:xfrm>
            <a:off x="742950" y="1773238"/>
            <a:ext cx="5715000" cy="660400"/>
          </a:xfrm>
          <a:prstGeom prst="rect">
            <a:avLst/>
          </a:prstGeom>
          <a:solidFill>
            <a:srgbClr val="00B050"/>
          </a:solidFill>
          <a:ln>
            <a:noFill/>
          </a:ln>
        </p:spPr>
        <p:txBody>
          <a:bodyPr wrap="none" anchor="ctr"/>
          <a:lstStyle/>
          <a:p>
            <a:pPr>
              <a:defRPr/>
            </a:pPr>
            <a:r>
              <a:rPr lang="nl-NL" sz="1700" b="1" dirty="0"/>
              <a:t>Type 1:  Gemeenschap  eigenaar (wandelgroepje, buurtfeest)</a:t>
            </a:r>
          </a:p>
        </p:txBody>
      </p:sp>
      <p:sp>
        <p:nvSpPr>
          <p:cNvPr id="12" name="Tijdelijke aanduiding voor dianummer 11"/>
          <p:cNvSpPr>
            <a:spLocks noGrp="1"/>
          </p:cNvSpPr>
          <p:nvPr>
            <p:ph type="sldNum" sz="quarter" idx="12"/>
          </p:nvPr>
        </p:nvSpPr>
        <p:spPr/>
        <p:txBody>
          <a:bodyPr/>
          <a:lstStyle/>
          <a:p>
            <a:fld id="{A24996FC-2365-417B-9CB9-4E7B967FA7C6}" type="slidenum">
              <a:rPr lang="nl-NL" smtClean="0"/>
              <a:pPr/>
              <a:t>9</a:t>
            </a:fld>
            <a:endParaRPr lang="nl-NL"/>
          </a:p>
        </p:txBody>
      </p:sp>
      <p:sp>
        <p:nvSpPr>
          <p:cNvPr id="2" name="Rechthoek 1">
            <a:extLst>
              <a:ext uri="{FF2B5EF4-FFF2-40B4-BE49-F238E27FC236}">
                <a16:creationId xmlns:a16="http://schemas.microsoft.com/office/drawing/2014/main" xmlns="" id="{E9EC53AA-9B2D-4C12-B6FE-D13CF9460AC7}"/>
              </a:ext>
            </a:extLst>
          </p:cNvPr>
          <p:cNvSpPr/>
          <p:nvPr/>
        </p:nvSpPr>
        <p:spPr>
          <a:xfrm>
            <a:off x="6903071" y="3791591"/>
            <a:ext cx="2201549" cy="432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Beleidsparticipatie</a:t>
            </a:r>
          </a:p>
        </p:txBody>
      </p:sp>
      <p:sp>
        <p:nvSpPr>
          <p:cNvPr id="13" name="Rechthoek 12">
            <a:extLst>
              <a:ext uri="{FF2B5EF4-FFF2-40B4-BE49-F238E27FC236}">
                <a16:creationId xmlns:a16="http://schemas.microsoft.com/office/drawing/2014/main" xmlns="" id="{A520C3E1-8A87-45B8-AFDF-2E1E2E57BDCE}"/>
              </a:ext>
            </a:extLst>
          </p:cNvPr>
          <p:cNvSpPr/>
          <p:nvPr/>
        </p:nvSpPr>
        <p:spPr>
          <a:xfrm>
            <a:off x="6918955" y="2736761"/>
            <a:ext cx="2201549" cy="43230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Zelfsturing</a:t>
            </a:r>
          </a:p>
        </p:txBody>
      </p:sp>
      <p:sp>
        <p:nvSpPr>
          <p:cNvPr id="4" name="Rechthoek 3">
            <a:extLst>
              <a:ext uri="{FF2B5EF4-FFF2-40B4-BE49-F238E27FC236}">
                <a16:creationId xmlns:a16="http://schemas.microsoft.com/office/drawing/2014/main" xmlns="" id="{74C9D8B5-7769-401B-B9D2-D654F8B4ACC1}"/>
              </a:ext>
            </a:extLst>
          </p:cNvPr>
          <p:cNvSpPr/>
          <p:nvPr/>
        </p:nvSpPr>
        <p:spPr>
          <a:xfrm>
            <a:off x="772733" y="5686023"/>
            <a:ext cx="6754969" cy="7469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Het speelveld van eigenaarschap verandert omdat initiatieven publieke taken op zich nemen (terug opeisen).</a:t>
            </a:r>
          </a:p>
        </p:txBody>
      </p:sp>
    </p:spTree>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1041</TotalTime>
  <Words>1343</Words>
  <Application>Microsoft Office PowerPoint</Application>
  <PresentationFormat>Diavoorstelling (4:3)</PresentationFormat>
  <Paragraphs>184</Paragraphs>
  <Slides>21</Slides>
  <Notes>6</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21</vt:i4>
      </vt:variant>
    </vt:vector>
  </HeadingPairs>
  <TitlesOfParts>
    <vt:vector size="30" baseType="lpstr">
      <vt:lpstr>Aharoni</vt:lpstr>
      <vt:lpstr>Andalus</vt:lpstr>
      <vt:lpstr>Arial</vt:lpstr>
      <vt:lpstr>BatangChe</vt:lpstr>
      <vt:lpstr>Britannic Bold</vt:lpstr>
      <vt:lpstr>Calibri</vt:lpstr>
      <vt:lpstr>Calibri Light</vt:lpstr>
      <vt:lpstr>Wingdings</vt:lpstr>
      <vt:lpstr>Kantoorthema</vt:lpstr>
      <vt:lpstr>Bewonerscollectieven in Nederland</vt:lpstr>
      <vt:lpstr>Waar gaan we het over hebben?</vt:lpstr>
      <vt:lpstr>Bestuur Nederland Nationale Regering Provincies (12) Gemeenten (335)     Landelijke Vereniging Kleine Kernen (LVKK) 10  Provinciale verenigingen 4000 dorpsorganisaties en dorpshuizen </vt:lpstr>
      <vt:lpstr>Vereniging Kleine Kernen Limburg VKKL Opgericht 2003</vt:lpstr>
      <vt:lpstr>Aktiviteiten en projekten</vt:lpstr>
      <vt:lpstr>Samenwerking met gemeenten</vt:lpstr>
      <vt:lpstr>Tijden veranderen: Van verzorgingsstaat naar participatiesamenleving</vt:lpstr>
      <vt:lpstr>Bewoners zijn hartstikke actief</vt:lpstr>
      <vt:lpstr>Sorteerhulp: wie is eigenaar?</vt:lpstr>
      <vt:lpstr>De overheid heeft verschillende rollen (de meervoudige overheid)</vt:lpstr>
      <vt:lpstr>Wat zou u willen verbeteren in de relatie met uw gemeentebestuur?</vt:lpstr>
      <vt:lpstr>Voorbeeld 1</vt:lpstr>
      <vt:lpstr>America (2000 inwoners) bouwde een eigen gezondheidscentrum</vt:lpstr>
      <vt:lpstr>Voorbeeld 2</vt:lpstr>
      <vt:lpstr>Dienstverlening en Energie</vt:lpstr>
      <vt:lpstr>Voorbeeld 3</vt:lpstr>
      <vt:lpstr>De Wensbus</vt:lpstr>
      <vt:lpstr>Voorbeeld 4</vt:lpstr>
      <vt:lpstr>PowerPoint-presentatie</vt:lpstr>
      <vt:lpstr>Tot Slot</vt:lpstr>
      <vt:lpstr>Dank voor uw aandacht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Dorfbewegung in den Niederlanden</dc:title>
  <dc:creator>Ben van Essen</dc:creator>
  <cp:lastModifiedBy>Agnes Voet</cp:lastModifiedBy>
  <cp:revision>49</cp:revision>
  <dcterms:created xsi:type="dcterms:W3CDTF">2021-01-28T08:38:21Z</dcterms:created>
  <dcterms:modified xsi:type="dcterms:W3CDTF">2021-10-14T11:24:19Z</dcterms:modified>
</cp:coreProperties>
</file>